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7"/>
    <p:restoredTop sz="73469"/>
  </p:normalViewPr>
  <p:slideViewPr>
    <p:cSldViewPr snapToGrid="0">
      <p:cViewPr varScale="1">
        <p:scale>
          <a:sx n="81" d="100"/>
          <a:sy n="81" d="100"/>
        </p:scale>
        <p:origin x="1212" y="84"/>
      </p:cViewPr>
      <p:guideLst/>
    </p:cSldViewPr>
  </p:slideViewPr>
  <p:notesTextViewPr>
    <p:cViewPr>
      <p:scale>
        <a:sx n="1" d="1"/>
        <a:sy n="1" d="1"/>
      </p:scale>
      <p:origin x="0" y="0"/>
    </p:cViewPr>
  </p:notesTextViewPr>
  <p:notesViewPr>
    <p:cSldViewPr snapToGrid="0">
      <p:cViewPr varScale="1">
        <p:scale>
          <a:sx n="84" d="100"/>
          <a:sy n="84" d="100"/>
        </p:scale>
        <p:origin x="3192"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DBB71-58ED-49F6-ACB9-A8657E885CEC}" type="datetimeFigureOut">
              <a:rPr lang="en-US"/>
              <a:t>9/21/2021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5B6A4F-6C22-4FB4-86DC-3840167DBAF1}" type="slidenum">
              <a:rPr lang="en-US"/>
              <a:t>‹#›</a:t>
            </a:fld>
            <a:endParaRPr lang="en-US" dirty="0"/>
          </a:p>
        </p:txBody>
      </p:sp>
    </p:spTree>
    <p:extLst>
      <p:ext uri="{BB962C8B-B14F-4D97-AF65-F5344CB8AC3E}">
        <p14:creationId xmlns:p14="http://schemas.microsoft.com/office/powerpoint/2010/main" val="2411978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Training, course presentation by the American Red Cross.</a:t>
            </a:r>
          </a:p>
        </p:txBody>
      </p:sp>
      <p:sp>
        <p:nvSpPr>
          <p:cNvPr id="4" name="Slide Number Placeholder 3"/>
          <p:cNvSpPr>
            <a:spLocks noGrp="1"/>
          </p:cNvSpPr>
          <p:nvPr>
            <p:ph type="sldNum" sz="quarter" idx="5"/>
          </p:nvPr>
        </p:nvSpPr>
        <p:spPr/>
        <p:txBody>
          <a:bodyPr/>
          <a:lstStyle/>
          <a:p>
            <a:fld id="{5C5B6A4F-6C22-4FB4-86DC-3840167DBAF1}" type="slidenum">
              <a:rPr lang="en-US"/>
              <a:t>1</a:t>
            </a:fld>
            <a:endParaRPr lang="en-US" dirty="0"/>
          </a:p>
        </p:txBody>
      </p:sp>
    </p:spTree>
    <p:extLst>
      <p:ext uri="{BB962C8B-B14F-4D97-AF65-F5344CB8AC3E}">
        <p14:creationId xmlns:p14="http://schemas.microsoft.com/office/powerpoint/2010/main" val="2683391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the course</a:t>
            </a:r>
          </a:p>
          <a:p>
            <a:r>
              <a:rPr lang="en-US" dirty="0"/>
              <a:t>You will learn: </a:t>
            </a:r>
          </a:p>
          <a:p>
            <a:r>
              <a:rPr lang="en-US" dirty="0"/>
              <a:t>1. How to protect yourself and others from exposure to bloodborne pathogens on the job.</a:t>
            </a:r>
            <a:endParaRPr lang="en-US" dirty="0">
              <a:cs typeface="Calibri" panose="020F0502020204030204"/>
            </a:endParaRPr>
          </a:p>
          <a:p>
            <a:r>
              <a:rPr lang="en-US" dirty="0"/>
              <a:t>2. What to do if an exposure should occur.</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5C5B6A4F-6C22-4FB4-86DC-3840167DBAF1}" type="slidenum">
              <a:rPr lang="en-US"/>
              <a:t>2</a:t>
            </a:fld>
            <a:endParaRPr lang="en-US" dirty="0"/>
          </a:p>
        </p:txBody>
      </p:sp>
    </p:spTree>
    <p:extLst>
      <p:ext uri="{BB962C8B-B14F-4D97-AF65-F5344CB8AC3E}">
        <p14:creationId xmlns:p14="http://schemas.microsoft.com/office/powerpoint/2010/main" val="4234097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of the Couse:</a:t>
            </a:r>
          </a:p>
          <a:p>
            <a:r>
              <a:rPr lang="en-US" dirty="0">
                <a:cs typeface="Calibri"/>
              </a:rPr>
              <a:t>- Your job duties may be put you at risk for coming into contact with blood or other potentially infectious materials. Other potentially infectious materials include:</a:t>
            </a:r>
          </a:p>
          <a:p>
            <a:r>
              <a:rPr lang="en-US" dirty="0">
                <a:cs typeface="Calibri"/>
              </a:rPr>
              <a:t>Certain human body fluids in addition to blood, such as cerebrospinal fluid and saliva in dental procedures.</a:t>
            </a:r>
          </a:p>
        </p:txBody>
      </p:sp>
      <p:sp>
        <p:nvSpPr>
          <p:cNvPr id="4" name="Slide Number Placeholder 3"/>
          <p:cNvSpPr>
            <a:spLocks noGrp="1"/>
          </p:cNvSpPr>
          <p:nvPr>
            <p:ph type="sldNum" sz="quarter" idx="5"/>
          </p:nvPr>
        </p:nvSpPr>
        <p:spPr/>
        <p:txBody>
          <a:bodyPr/>
          <a:lstStyle/>
          <a:p>
            <a:fld id="{5C5B6A4F-6C22-4FB4-86DC-3840167DBAF1}" type="slidenum">
              <a:rPr lang="en-US"/>
              <a:t>3</a:t>
            </a:fld>
            <a:endParaRPr lang="en-US" dirty="0"/>
          </a:p>
        </p:txBody>
      </p:sp>
    </p:spTree>
    <p:extLst>
      <p:ext uri="{BB962C8B-B14F-4D97-AF65-F5344CB8AC3E}">
        <p14:creationId xmlns:p14="http://schemas.microsoft.com/office/powerpoint/2010/main" val="254710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Purpose of the Course:</a:t>
            </a:r>
          </a:p>
          <a:p>
            <a:r>
              <a:rPr lang="en-US" dirty="0">
                <a:cs typeface="Calibri"/>
              </a:rPr>
              <a:t>- Other potentially infectious materials include (continued):</a:t>
            </a:r>
          </a:p>
          <a:p>
            <a:r>
              <a:rPr lang="en-US" dirty="0">
                <a:cs typeface="Calibri"/>
              </a:rPr>
              <a:t>a) Any unfixed tissue or organ (other than intact skin) from a human (living or dead).</a:t>
            </a:r>
          </a:p>
          <a:p>
            <a:r>
              <a:rPr lang="en-US" dirty="0">
                <a:cs typeface="Calibri"/>
              </a:rPr>
              <a:t>b) HIV-containing cell or tissue cultures, organ cultures, and HIV- or HBV-containing culture medium or other solutions; and blood, organs or other tissues from experimental animals infected with HIV or HBV.</a:t>
            </a:r>
          </a:p>
        </p:txBody>
      </p:sp>
      <p:sp>
        <p:nvSpPr>
          <p:cNvPr id="4" name="Slide Number Placeholder 3"/>
          <p:cNvSpPr>
            <a:spLocks noGrp="1"/>
          </p:cNvSpPr>
          <p:nvPr>
            <p:ph type="sldNum" sz="quarter" idx="5"/>
          </p:nvPr>
        </p:nvSpPr>
        <p:spPr/>
        <p:txBody>
          <a:bodyPr/>
          <a:lstStyle/>
          <a:p>
            <a:fld id="{5C5B6A4F-6C22-4FB4-86DC-3840167DBAF1}" type="slidenum">
              <a:rPr lang="en-US"/>
              <a:t>4</a:t>
            </a:fld>
            <a:endParaRPr lang="en-US" dirty="0"/>
          </a:p>
        </p:txBody>
      </p:sp>
    </p:spTree>
    <p:extLst>
      <p:ext uri="{BB962C8B-B14F-4D97-AF65-F5344CB8AC3E}">
        <p14:creationId xmlns:p14="http://schemas.microsoft.com/office/powerpoint/2010/main" val="479463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Knowledge is your first defense (click to play video).</a:t>
            </a:r>
          </a:p>
          <a:p>
            <a:endParaRPr lang="en-US" dirty="0"/>
          </a:p>
          <a:p>
            <a:r>
              <a:rPr lang="en-US" dirty="0"/>
              <a:t>Transcript:</a:t>
            </a:r>
          </a:p>
          <a:p>
            <a:r>
              <a:rPr lang="en-US" sz="1200" b="0" i="0" kern="1200" dirty="0">
                <a:solidFill>
                  <a:schemeClr val="tx1"/>
                </a:solidFill>
                <a:effectLst/>
                <a:latin typeface="+mn-lt"/>
                <a:ea typeface="+mn-ea"/>
                <a:cs typeface="+mn-cs"/>
              </a:rPr>
              <a:t>Welcome to the American Red Cross Bloodborne Pathogens training course. Here, you’ll learn how to prevent disease transmission through blood and other potentially infectious material. Let’s begin with some background information. Bloodborne pathogens are disease causing microorganisms that are present in human blood and other potentially infectious materials. Bloodborne pathogens can spread when blood from an infected person enters the bloodstream of a person who is not infected. In the workplace, primary concerns are Hepatitis B virus, Hepatitis C virus, and HIV, because infection from any of these viruses can have serious, long-term effects on a person’s health. Despite the health effects, there is no way to tell if a person is carrying a bloodborne pathogen just by looking at him or her. In fact, an estimated 4.4 million Americans are living with chronic, viral hepatitis, and most do not even know that they are infected. Because of this, it is crucial to take appropriate preventative measures when handling blood or other potentially infectious material. People from many occupations may be at increased risk of exposure to bloodborne pathogens while at work. Fortunately, the Occupational Safety and Health Administration (OSHA) requires employers to take appropriate measures to protect at risk employees from on the job exposure to bloodborne pathogens, including training courses such as this one. However, the responsibility for lowering the risk for on the job exposure to bloodborne pathogens is not solely the responsibility of the employer. Employees must also take responsibility for their own health and safety. This course will give you the knowledge and skills you need to protect yourself and others from contracting a bloodborne disease on the job. </a:t>
            </a:r>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a:t>5</a:t>
            </a:fld>
            <a:endParaRPr lang="en-US" dirty="0"/>
          </a:p>
        </p:txBody>
      </p:sp>
    </p:spTree>
    <p:extLst>
      <p:ext uri="{BB962C8B-B14F-4D97-AF65-F5344CB8AC3E}">
        <p14:creationId xmlns:p14="http://schemas.microsoft.com/office/powerpoint/2010/main" val="3052762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chain of infection (play video).</a:t>
            </a:r>
          </a:p>
          <a:p>
            <a:endParaRPr lang="en-US" dirty="0"/>
          </a:p>
          <a:p>
            <a:r>
              <a:rPr lang="en-US" dirty="0"/>
              <a:t>Transcript:</a:t>
            </a:r>
          </a:p>
          <a:p>
            <a:r>
              <a:rPr lang="en-US" sz="1200" b="0" i="0" kern="1200" dirty="0">
                <a:solidFill>
                  <a:schemeClr val="tx1"/>
                </a:solidFill>
                <a:effectLst/>
                <a:latin typeface="+mn-lt"/>
                <a:ea typeface="+mn-ea"/>
                <a:cs typeface="+mn-cs"/>
              </a:rPr>
              <a:t>We share the planet with millions of microorganisms, many of which cause us no harm, and some of which actually benefit us. However, some microorganisms, called pathogens, are capable of causing disease. Our bodies are equipped with many natural defenses against infection causing pathogens. Healthy, intact skin and mucous membranes help to prevent pathogens from entering the body. Areas of broken skin, like a cut or rash, could allow germs to enter. When this happens, we depend on our white blood cells which patrol the body and destroy pathogens that may enter. In addition to our natural defenses, antibiotics and vaccinations are also available to help us fight and prevent infection. However, while these defenses are helpful, infectious diseases are still common. You can better help yourself by understanding how infections are spread. For infections to occur, six requirements must be met – this is called the “chain of infection.” The first requirement is a pathogen. For an infection to occur, a microorganism capable of causing disease must be present. A pathogen will require a reservoir, or a place where pathogens can grow and multiply. Possible reservoirs for pathogens include human bodies, animals, insects, bodies of water, and food. Once the pathogens have multiplied sufficiently, they must have a way of leaving the reservoir – this is called a “portal of exit” and varies depending on the pathogen and the reservoir. When the reservoir is a human body, for example, the portal of exit may be the respiratory tract, the digestive tract, the reproductive and urinary tract, or, breaks in the skin. To get to another person, a pathogen will require a “method of transmission,” which can be direct or indirect. Direct transmission means the pathogen is passed from one person to another through physical contact. Indirect transmission means that pathogens are spread by way of a contaminated surface, or object. To complete the transmission, the pathogen must find a “portal of entry.” Just as the pathogen must have a way of leaving the reservoir, it must also have a way of gaining entry into a new reservoir. In the case of person to person transmission, potential portals of entry include the respiratory tract, the digestive tract, the reproductive and urinary tract, the eyes, and breaks in the skin. Finally, the pathogen must enter a “susceptible host,” or a person who is capable of becoming infected with that particular pathogen. Eliminating just one link in the chain can prevent an infection from spreading.  </a:t>
            </a:r>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a:t>6</a:t>
            </a:fld>
            <a:endParaRPr lang="en-US" dirty="0"/>
          </a:p>
        </p:txBody>
      </p:sp>
    </p:spTree>
    <p:extLst>
      <p:ext uri="{BB962C8B-B14F-4D97-AF65-F5344CB8AC3E}">
        <p14:creationId xmlns:p14="http://schemas.microsoft.com/office/powerpoint/2010/main" val="2771539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Chain of Infection: Susceptible host; pathogen; reservoir; portal of exit; method of transmission; portal of entry; all interlinked.</a:t>
            </a:r>
          </a:p>
        </p:txBody>
      </p:sp>
      <p:sp>
        <p:nvSpPr>
          <p:cNvPr id="4" name="Slide Number Placeholder 3"/>
          <p:cNvSpPr>
            <a:spLocks noGrp="1"/>
          </p:cNvSpPr>
          <p:nvPr>
            <p:ph type="sldNum" sz="quarter" idx="5"/>
          </p:nvPr>
        </p:nvSpPr>
        <p:spPr/>
        <p:txBody>
          <a:bodyPr/>
          <a:lstStyle/>
          <a:p>
            <a:fld id="{5C5B6A4F-6C22-4FB4-86DC-3840167DBAF1}" type="slidenum">
              <a:rPr lang="en-US"/>
              <a:t>7</a:t>
            </a:fld>
            <a:endParaRPr lang="en-US" dirty="0"/>
          </a:p>
        </p:txBody>
      </p:sp>
    </p:spTree>
    <p:extLst>
      <p:ext uri="{BB962C8B-B14F-4D97-AF65-F5344CB8AC3E}">
        <p14:creationId xmlns:p14="http://schemas.microsoft.com/office/powerpoint/2010/main" val="1068589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br>
              <a:rPr lang="en-US" dirty="0">
                <a:cs typeface="+mn-lt"/>
              </a:rPr>
            </a:br>
            <a:r>
              <a:rPr lang="en-US" dirty="0">
                <a:cs typeface="Calibri"/>
              </a:rPr>
              <a:t>Bloodborne pathogens: Infectious agents in human blood that can cause disease in humans.</a:t>
            </a:r>
          </a:p>
        </p:txBody>
      </p:sp>
      <p:sp>
        <p:nvSpPr>
          <p:cNvPr id="4" name="Slide Number Placeholder 3"/>
          <p:cNvSpPr>
            <a:spLocks noGrp="1"/>
          </p:cNvSpPr>
          <p:nvPr>
            <p:ph type="sldNum" sz="quarter" idx="5"/>
          </p:nvPr>
        </p:nvSpPr>
        <p:spPr/>
        <p:txBody>
          <a:bodyPr/>
          <a:lstStyle/>
          <a:p>
            <a:fld id="{5C5B6A4F-6C22-4FB4-86DC-3840167DBAF1}" type="slidenum">
              <a:rPr lang="en-US"/>
              <a:t>8</a:t>
            </a:fld>
            <a:endParaRPr lang="en-US" dirty="0"/>
          </a:p>
        </p:txBody>
      </p:sp>
    </p:spTree>
    <p:extLst>
      <p:ext uri="{BB962C8B-B14F-4D97-AF65-F5344CB8AC3E}">
        <p14:creationId xmlns:p14="http://schemas.microsoft.com/office/powerpoint/2010/main" val="2744591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What is the reservoir for the bloodborne illnesses that we are going to be talking about today?</a:t>
            </a:r>
          </a:p>
        </p:txBody>
      </p:sp>
      <p:sp>
        <p:nvSpPr>
          <p:cNvPr id="4" name="Slide Number Placeholder 3"/>
          <p:cNvSpPr>
            <a:spLocks noGrp="1"/>
          </p:cNvSpPr>
          <p:nvPr>
            <p:ph type="sldNum" sz="quarter" idx="5"/>
          </p:nvPr>
        </p:nvSpPr>
        <p:spPr/>
        <p:txBody>
          <a:bodyPr/>
          <a:lstStyle/>
          <a:p>
            <a:fld id="{5C5B6A4F-6C22-4FB4-86DC-3840167DBAF1}" type="slidenum">
              <a:rPr lang="en-US"/>
              <a:t>9</a:t>
            </a:fld>
            <a:endParaRPr lang="en-US" dirty="0"/>
          </a:p>
        </p:txBody>
      </p:sp>
    </p:spTree>
    <p:extLst>
      <p:ext uri="{BB962C8B-B14F-4D97-AF65-F5344CB8AC3E}">
        <p14:creationId xmlns:p14="http://schemas.microsoft.com/office/powerpoint/2010/main" val="1288522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What is the reservoir for the bloodborne illnesses that we are going to be talking about today?</a:t>
            </a:r>
          </a:p>
          <a:p>
            <a:endParaRPr lang="en-US" dirty="0"/>
          </a:p>
          <a:p>
            <a:r>
              <a:rPr lang="en-US" dirty="0"/>
              <a:t>The human body </a:t>
            </a:r>
          </a:p>
        </p:txBody>
      </p:sp>
      <p:sp>
        <p:nvSpPr>
          <p:cNvPr id="4" name="Slide Number Placeholder 3"/>
          <p:cNvSpPr>
            <a:spLocks noGrp="1"/>
          </p:cNvSpPr>
          <p:nvPr>
            <p:ph type="sldNum" sz="quarter" idx="5"/>
          </p:nvPr>
        </p:nvSpPr>
        <p:spPr/>
        <p:txBody>
          <a:bodyPr/>
          <a:lstStyle/>
          <a:p>
            <a:fld id="{5C5B6A4F-6C22-4FB4-86DC-3840167DBAF1}" type="slidenum">
              <a:rPr lang="en-US"/>
              <a:t>10</a:t>
            </a:fld>
            <a:endParaRPr lang="en-US" dirty="0"/>
          </a:p>
        </p:txBody>
      </p:sp>
    </p:spTree>
    <p:extLst>
      <p:ext uri="{BB962C8B-B14F-4D97-AF65-F5344CB8AC3E}">
        <p14:creationId xmlns:p14="http://schemas.microsoft.com/office/powerpoint/2010/main" val="204954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 Bloodborne pathogens are not easily transmitted and are not spread by casual contact.</a:t>
            </a:r>
          </a:p>
          <a:p>
            <a:r>
              <a:rPr lang="en-US" dirty="0">
                <a:cs typeface="Calibri"/>
              </a:rPr>
              <a:t>- An infected person's blood must enter another person's bloodstream for infection to occur.</a:t>
            </a:r>
          </a:p>
        </p:txBody>
      </p:sp>
      <p:sp>
        <p:nvSpPr>
          <p:cNvPr id="4" name="Slide Number Placeholder 3"/>
          <p:cNvSpPr>
            <a:spLocks noGrp="1"/>
          </p:cNvSpPr>
          <p:nvPr>
            <p:ph type="sldNum" sz="quarter" idx="5"/>
          </p:nvPr>
        </p:nvSpPr>
        <p:spPr/>
        <p:txBody>
          <a:bodyPr/>
          <a:lstStyle/>
          <a:p>
            <a:fld id="{5C5B6A4F-6C22-4FB4-86DC-3840167DBAF1}" type="slidenum">
              <a:rPr lang="en-US"/>
              <a:t>11</a:t>
            </a:fld>
            <a:endParaRPr lang="en-US" dirty="0"/>
          </a:p>
        </p:txBody>
      </p:sp>
    </p:spTree>
    <p:extLst>
      <p:ext uri="{BB962C8B-B14F-4D97-AF65-F5344CB8AC3E}">
        <p14:creationId xmlns:p14="http://schemas.microsoft.com/office/powerpoint/2010/main" val="794221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 Exposure risks on the job:</a:t>
            </a:r>
          </a:p>
          <a:p>
            <a:r>
              <a:rPr lang="en-US" dirty="0">
                <a:cs typeface="Calibri"/>
              </a:rPr>
              <a:t>1) Direct or indirect contact with an infected person's blood or other potentially infectious material, if it comes in contact with your eyes, the mucous membranes that line your mouth and nose, or an area or broken skin on your body.</a:t>
            </a:r>
          </a:p>
          <a:p>
            <a:r>
              <a:rPr lang="en-US" dirty="0">
                <a:cs typeface="Calibri"/>
              </a:rPr>
              <a:t>  A) Direct contact: A bloodborne pathogen is passed from one person to another through close physical contact between two people.</a:t>
            </a:r>
          </a:p>
          <a:p>
            <a:r>
              <a:rPr lang="en-US" dirty="0">
                <a:cs typeface="Calibri"/>
              </a:rPr>
              <a:t>  B) Indirect contact: A bloodborne pathogen is passed from one person to another via a surface or object contaminated with an infected person's blood or other potentially infectious material.</a:t>
            </a:r>
          </a:p>
        </p:txBody>
      </p:sp>
      <p:sp>
        <p:nvSpPr>
          <p:cNvPr id="4" name="Slide Number Placeholder 3"/>
          <p:cNvSpPr>
            <a:spLocks noGrp="1"/>
          </p:cNvSpPr>
          <p:nvPr>
            <p:ph type="sldNum" sz="quarter" idx="5"/>
          </p:nvPr>
        </p:nvSpPr>
        <p:spPr/>
        <p:txBody>
          <a:bodyPr/>
          <a:lstStyle/>
          <a:p>
            <a:fld id="{5C5B6A4F-6C22-4FB4-86DC-3840167DBAF1}" type="slidenum">
              <a:rPr lang="en-US"/>
              <a:t>12</a:t>
            </a:fld>
            <a:endParaRPr lang="en-US" dirty="0"/>
          </a:p>
        </p:txBody>
      </p:sp>
    </p:spTree>
    <p:extLst>
      <p:ext uri="{BB962C8B-B14F-4D97-AF65-F5344CB8AC3E}">
        <p14:creationId xmlns:p14="http://schemas.microsoft.com/office/powerpoint/2010/main" val="568754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 Exposure risks on the job (continued):</a:t>
            </a:r>
            <a:br>
              <a:rPr lang="en-US" dirty="0">
                <a:cs typeface="+mn-lt"/>
              </a:rPr>
            </a:br>
            <a:r>
              <a:rPr lang="en-US" dirty="0">
                <a:cs typeface="Calibri"/>
              </a:rPr>
              <a:t>a) A needlestick injury.</a:t>
            </a:r>
          </a:p>
          <a:p>
            <a:r>
              <a:rPr lang="en-US" dirty="0">
                <a:cs typeface="Calibri"/>
              </a:rPr>
              <a:t>B) An open wound caused by an object that has been soiled with blood or other potentially infectious material.</a:t>
            </a:r>
          </a:p>
        </p:txBody>
      </p:sp>
      <p:sp>
        <p:nvSpPr>
          <p:cNvPr id="4" name="Slide Number Placeholder 3"/>
          <p:cNvSpPr>
            <a:spLocks noGrp="1"/>
          </p:cNvSpPr>
          <p:nvPr>
            <p:ph type="sldNum" sz="quarter" idx="5"/>
          </p:nvPr>
        </p:nvSpPr>
        <p:spPr/>
        <p:txBody>
          <a:bodyPr/>
          <a:lstStyle/>
          <a:p>
            <a:fld id="{5C5B6A4F-6C22-4FB4-86DC-3840167DBAF1}" type="slidenum">
              <a:rPr lang="en-US"/>
              <a:t>13</a:t>
            </a:fld>
            <a:endParaRPr lang="en-US" dirty="0"/>
          </a:p>
        </p:txBody>
      </p:sp>
    </p:spTree>
    <p:extLst>
      <p:ext uri="{BB962C8B-B14F-4D97-AF65-F5344CB8AC3E}">
        <p14:creationId xmlns:p14="http://schemas.microsoft.com/office/powerpoint/2010/main" val="1614941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A person is injured and bleeding. If you were to come in contact with the person's blood, what are some potential portals of entry for a bloodborne pathogen?</a:t>
            </a:r>
          </a:p>
        </p:txBody>
      </p:sp>
      <p:sp>
        <p:nvSpPr>
          <p:cNvPr id="4" name="Slide Number Placeholder 3"/>
          <p:cNvSpPr>
            <a:spLocks noGrp="1"/>
          </p:cNvSpPr>
          <p:nvPr>
            <p:ph type="sldNum" sz="quarter" idx="5"/>
          </p:nvPr>
        </p:nvSpPr>
        <p:spPr/>
        <p:txBody>
          <a:bodyPr/>
          <a:lstStyle/>
          <a:p>
            <a:fld id="{5C5B6A4F-6C22-4FB4-86DC-3840167DBAF1}" type="slidenum">
              <a:rPr lang="en-US"/>
              <a:t>14</a:t>
            </a:fld>
            <a:endParaRPr lang="en-US" dirty="0"/>
          </a:p>
        </p:txBody>
      </p:sp>
    </p:spTree>
    <p:extLst>
      <p:ext uri="{BB962C8B-B14F-4D97-AF65-F5344CB8AC3E}">
        <p14:creationId xmlns:p14="http://schemas.microsoft.com/office/powerpoint/2010/main" val="2654824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A person is injured and bleeding. If you were to come into contact with the person's blood, what are some of the potential portals of entry for a bloodborne pathogen?</a:t>
            </a:r>
          </a:p>
          <a:p>
            <a:r>
              <a:rPr lang="en-US" dirty="0">
                <a:cs typeface="Calibri"/>
              </a:rPr>
              <a:t>- A break in the skin.</a:t>
            </a:r>
          </a:p>
          <a:p>
            <a:r>
              <a:rPr lang="en-US" dirty="0">
                <a:cs typeface="Calibri"/>
              </a:rPr>
              <a:t>- The eyes, mouth or nose.</a:t>
            </a:r>
          </a:p>
        </p:txBody>
      </p:sp>
      <p:sp>
        <p:nvSpPr>
          <p:cNvPr id="4" name="Slide Number Placeholder 3"/>
          <p:cNvSpPr>
            <a:spLocks noGrp="1"/>
          </p:cNvSpPr>
          <p:nvPr>
            <p:ph type="sldNum" sz="quarter" idx="5"/>
          </p:nvPr>
        </p:nvSpPr>
        <p:spPr/>
        <p:txBody>
          <a:bodyPr/>
          <a:lstStyle/>
          <a:p>
            <a:fld id="{5C5B6A4F-6C22-4FB4-86DC-3840167DBAF1}" type="slidenum">
              <a:rPr lang="en-US"/>
              <a:t>15</a:t>
            </a:fld>
            <a:endParaRPr lang="en-US" dirty="0"/>
          </a:p>
        </p:txBody>
      </p:sp>
    </p:spTree>
    <p:extLst>
      <p:ext uri="{BB962C8B-B14F-4D97-AF65-F5344CB8AC3E}">
        <p14:creationId xmlns:p14="http://schemas.microsoft.com/office/powerpoint/2010/main" val="3084011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What are some other ways that you could become infected with a bloodborne pathogen while performing your job duties?</a:t>
            </a:r>
          </a:p>
        </p:txBody>
      </p:sp>
      <p:sp>
        <p:nvSpPr>
          <p:cNvPr id="4" name="Slide Number Placeholder 3"/>
          <p:cNvSpPr>
            <a:spLocks noGrp="1"/>
          </p:cNvSpPr>
          <p:nvPr>
            <p:ph type="sldNum" sz="quarter" idx="5"/>
          </p:nvPr>
        </p:nvSpPr>
        <p:spPr/>
        <p:txBody>
          <a:bodyPr/>
          <a:lstStyle/>
          <a:p>
            <a:fld id="{5C5B6A4F-6C22-4FB4-86DC-3840167DBAF1}" type="slidenum">
              <a:rPr lang="en-US"/>
              <a:t>16</a:t>
            </a:fld>
            <a:endParaRPr lang="en-US" dirty="0"/>
          </a:p>
        </p:txBody>
      </p:sp>
    </p:spTree>
    <p:extLst>
      <p:ext uri="{BB962C8B-B14F-4D97-AF65-F5344CB8AC3E}">
        <p14:creationId xmlns:p14="http://schemas.microsoft.com/office/powerpoint/2010/main" val="3550853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t>What are some other ways that you could become infected with a bloodborne pathogen while performing your job duties?</a:t>
            </a:r>
            <a:endParaRPr lang="en-US" dirty="0">
              <a:cs typeface="Calibri"/>
            </a:endParaRPr>
          </a:p>
          <a:p>
            <a:r>
              <a:rPr lang="en-US" dirty="0">
                <a:cs typeface="Calibri"/>
              </a:rPr>
              <a:t>- Through a needlestick injury.</a:t>
            </a:r>
          </a:p>
          <a:p>
            <a:r>
              <a:rPr lang="en-US" dirty="0">
                <a:cs typeface="Calibri"/>
              </a:rPr>
              <a:t>- Through contact with an object contaminated with blood or other potentially infectious material, if that object causes a break in the skin.</a:t>
            </a:r>
          </a:p>
        </p:txBody>
      </p:sp>
      <p:sp>
        <p:nvSpPr>
          <p:cNvPr id="4" name="Slide Number Placeholder 3"/>
          <p:cNvSpPr>
            <a:spLocks noGrp="1"/>
          </p:cNvSpPr>
          <p:nvPr>
            <p:ph type="sldNum" sz="quarter" idx="5"/>
          </p:nvPr>
        </p:nvSpPr>
        <p:spPr/>
        <p:txBody>
          <a:bodyPr/>
          <a:lstStyle/>
          <a:p>
            <a:fld id="{5C5B6A4F-6C22-4FB4-86DC-3840167DBAF1}" type="slidenum">
              <a:rPr lang="en-US"/>
              <a:t>17</a:t>
            </a:fld>
            <a:endParaRPr lang="en-US" dirty="0"/>
          </a:p>
        </p:txBody>
      </p:sp>
    </p:spTree>
    <p:extLst>
      <p:ext uri="{BB962C8B-B14F-4D97-AF65-F5344CB8AC3E}">
        <p14:creationId xmlns:p14="http://schemas.microsoft.com/office/powerpoint/2010/main" val="189554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 Anyone's blood or body fluids might carry bloodborne pathogens:</a:t>
            </a:r>
          </a:p>
          <a:p>
            <a:r>
              <a:rPr lang="en-US" dirty="0">
                <a:cs typeface="Calibri"/>
              </a:rPr>
              <a:t>A) A person you know well.</a:t>
            </a:r>
          </a:p>
          <a:p>
            <a:r>
              <a:rPr lang="en-US" dirty="0">
                <a:cs typeface="Calibri"/>
              </a:rPr>
              <a:t>B) A person who does not appear to be ill.</a:t>
            </a:r>
          </a:p>
        </p:txBody>
      </p:sp>
      <p:sp>
        <p:nvSpPr>
          <p:cNvPr id="4" name="Slide Number Placeholder 3"/>
          <p:cNvSpPr>
            <a:spLocks noGrp="1"/>
          </p:cNvSpPr>
          <p:nvPr>
            <p:ph type="sldNum" sz="quarter" idx="5"/>
          </p:nvPr>
        </p:nvSpPr>
        <p:spPr/>
        <p:txBody>
          <a:bodyPr/>
          <a:lstStyle/>
          <a:p>
            <a:fld id="{5C5B6A4F-6C22-4FB4-86DC-3840167DBAF1}" type="slidenum">
              <a:rPr lang="en-US"/>
              <a:t>18</a:t>
            </a:fld>
            <a:endParaRPr lang="en-US" dirty="0"/>
          </a:p>
        </p:txBody>
      </p:sp>
    </p:spTree>
    <p:extLst>
      <p:ext uri="{BB962C8B-B14F-4D97-AF65-F5344CB8AC3E}">
        <p14:creationId xmlns:p14="http://schemas.microsoft.com/office/powerpoint/2010/main" val="3561307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 Some bloodborne pathogens can have long-term effects on your health if you are infected. These include:</a:t>
            </a:r>
          </a:p>
          <a:p>
            <a:r>
              <a:rPr lang="en-US" dirty="0">
                <a:cs typeface="Calibri"/>
              </a:rPr>
              <a:t>A) Hepatitis B virus (HBV).</a:t>
            </a:r>
          </a:p>
          <a:p>
            <a:r>
              <a:rPr lang="en-US" dirty="0">
                <a:cs typeface="Calibri"/>
              </a:rPr>
              <a:t>B) Hepatitis C virus (HBV)</a:t>
            </a:r>
          </a:p>
          <a:p>
            <a:r>
              <a:rPr lang="en-US" dirty="0">
                <a:cs typeface="Calibri"/>
              </a:rPr>
              <a:t>C) Human immunodeficiency virus (HIV).</a:t>
            </a:r>
          </a:p>
        </p:txBody>
      </p:sp>
      <p:sp>
        <p:nvSpPr>
          <p:cNvPr id="4" name="Slide Number Placeholder 3"/>
          <p:cNvSpPr>
            <a:spLocks noGrp="1"/>
          </p:cNvSpPr>
          <p:nvPr>
            <p:ph type="sldNum" sz="quarter" idx="5"/>
          </p:nvPr>
        </p:nvSpPr>
        <p:spPr/>
        <p:txBody>
          <a:bodyPr/>
          <a:lstStyle/>
          <a:p>
            <a:fld id="{5C5B6A4F-6C22-4FB4-86DC-3840167DBAF1}" type="slidenum">
              <a:rPr lang="en-US"/>
              <a:t>19</a:t>
            </a:fld>
            <a:endParaRPr lang="en-US" dirty="0"/>
          </a:p>
        </p:txBody>
      </p:sp>
    </p:spTree>
    <p:extLst>
      <p:ext uri="{BB962C8B-B14F-4D97-AF65-F5344CB8AC3E}">
        <p14:creationId xmlns:p14="http://schemas.microsoft.com/office/powerpoint/2010/main" val="595064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a:t>
            </a:r>
          </a:p>
          <a:p>
            <a:r>
              <a:rPr lang="en-US" dirty="0">
                <a:cs typeface="Calibri"/>
              </a:rPr>
              <a:t>- Hepatitis is inflammation of the liver. There are many different types and causes of hepatitis.</a:t>
            </a:r>
          </a:p>
          <a:p>
            <a:r>
              <a:rPr lang="en-US" dirty="0">
                <a:cs typeface="Calibri"/>
              </a:rPr>
              <a:t>A) Hepatitis B and hepatitis C are cause by infection with bloodborne viruses.</a:t>
            </a:r>
          </a:p>
          <a:p>
            <a:r>
              <a:rPr lang="en-US" dirty="0">
                <a:cs typeface="Calibri"/>
              </a:rPr>
              <a:t>B) Chronic infection with HBV or HCV can lead to liver failure, liver cancer and other serious conditions.</a:t>
            </a:r>
          </a:p>
        </p:txBody>
      </p:sp>
      <p:sp>
        <p:nvSpPr>
          <p:cNvPr id="4" name="Slide Number Placeholder 3"/>
          <p:cNvSpPr>
            <a:spLocks noGrp="1"/>
          </p:cNvSpPr>
          <p:nvPr>
            <p:ph type="sldNum" sz="quarter" idx="5"/>
          </p:nvPr>
        </p:nvSpPr>
        <p:spPr/>
        <p:txBody>
          <a:bodyPr/>
          <a:lstStyle/>
          <a:p>
            <a:fld id="{5C5B6A4F-6C22-4FB4-86DC-3840167DBAF1}" type="slidenum">
              <a:rPr lang="en-US"/>
              <a:t>20</a:t>
            </a:fld>
            <a:endParaRPr lang="en-US" dirty="0"/>
          </a:p>
        </p:txBody>
      </p:sp>
    </p:spTree>
    <p:extLst>
      <p:ext uri="{BB962C8B-B14F-4D97-AF65-F5344CB8AC3E}">
        <p14:creationId xmlns:p14="http://schemas.microsoft.com/office/powerpoint/2010/main" val="434878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HIV is a virus that invades and destroys the cells that help us to fight off infections.</a:t>
            </a:r>
          </a:p>
          <a:p>
            <a:r>
              <a:rPr lang="en-US" dirty="0">
                <a:cs typeface="Calibri"/>
              </a:rPr>
              <a:t>A) A person infected with HIV may eventually develop acquired immunodeficiency syndrome (AIDS).</a:t>
            </a:r>
          </a:p>
          <a:p>
            <a:r>
              <a:rPr lang="en-US" dirty="0">
                <a:cs typeface="Calibri"/>
              </a:rPr>
              <a:t>B) A person with AIDS is unable to fight off infections that a healthy person could be able to resist or control.</a:t>
            </a:r>
          </a:p>
          <a:p>
            <a:r>
              <a:rPr lang="en-US" dirty="0">
                <a:cs typeface="Calibri"/>
              </a:rPr>
              <a:t>C) The person dies from one of these infections.</a:t>
            </a:r>
          </a:p>
        </p:txBody>
      </p:sp>
      <p:sp>
        <p:nvSpPr>
          <p:cNvPr id="4" name="Slide Number Placeholder 3"/>
          <p:cNvSpPr>
            <a:spLocks noGrp="1"/>
          </p:cNvSpPr>
          <p:nvPr>
            <p:ph type="sldNum" sz="quarter" idx="5"/>
          </p:nvPr>
        </p:nvSpPr>
        <p:spPr/>
        <p:txBody>
          <a:bodyPr/>
          <a:lstStyle/>
          <a:p>
            <a:fld id="{5C5B6A4F-6C22-4FB4-86DC-3840167DBAF1}" type="slidenum">
              <a:rPr lang="en-US"/>
              <a:t>21</a:t>
            </a:fld>
            <a:endParaRPr lang="en-US" dirty="0"/>
          </a:p>
        </p:txBody>
      </p:sp>
    </p:spTree>
    <p:extLst>
      <p:ext uri="{BB962C8B-B14F-4D97-AF65-F5344CB8AC3E}">
        <p14:creationId xmlns:p14="http://schemas.microsoft.com/office/powerpoint/2010/main" val="3721710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Risk or Not? Activity</a:t>
            </a:r>
          </a:p>
        </p:txBody>
      </p:sp>
      <p:sp>
        <p:nvSpPr>
          <p:cNvPr id="4" name="Slide Number Placeholder 3"/>
          <p:cNvSpPr>
            <a:spLocks noGrp="1"/>
          </p:cNvSpPr>
          <p:nvPr>
            <p:ph type="sldNum" sz="quarter" idx="5"/>
          </p:nvPr>
        </p:nvSpPr>
        <p:spPr/>
        <p:txBody>
          <a:bodyPr/>
          <a:lstStyle/>
          <a:p>
            <a:fld id="{5C5B6A4F-6C22-4FB4-86DC-3840167DBAF1}" type="slidenum">
              <a:rPr lang="en-US"/>
              <a:t>22</a:t>
            </a:fld>
            <a:endParaRPr lang="en-US" dirty="0"/>
          </a:p>
        </p:txBody>
      </p:sp>
    </p:spTree>
    <p:extLst>
      <p:ext uri="{BB962C8B-B14F-4D97-AF65-F5344CB8AC3E}">
        <p14:creationId xmlns:p14="http://schemas.microsoft.com/office/powerpoint/2010/main" val="61906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Risk or Not? Activity</a:t>
            </a:r>
          </a:p>
        </p:txBody>
      </p:sp>
      <p:sp>
        <p:nvSpPr>
          <p:cNvPr id="4" name="Slide Number Placeholder 3"/>
          <p:cNvSpPr>
            <a:spLocks noGrp="1"/>
          </p:cNvSpPr>
          <p:nvPr>
            <p:ph type="sldNum" sz="quarter" idx="5"/>
          </p:nvPr>
        </p:nvSpPr>
        <p:spPr/>
        <p:txBody>
          <a:bodyPr/>
          <a:lstStyle/>
          <a:p>
            <a:fld id="{5C5B6A4F-6C22-4FB4-86DC-3840167DBAF1}" type="slidenum">
              <a:rPr lang="en-US"/>
              <a:t>23</a:t>
            </a:fld>
            <a:endParaRPr lang="en-US" dirty="0"/>
          </a:p>
        </p:txBody>
      </p:sp>
    </p:spTree>
    <p:extLst>
      <p:ext uri="{BB962C8B-B14F-4D97-AF65-F5344CB8AC3E}">
        <p14:creationId xmlns:p14="http://schemas.microsoft.com/office/powerpoint/2010/main" val="1346805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Risk or Not? Activity</a:t>
            </a:r>
          </a:p>
        </p:txBody>
      </p:sp>
      <p:sp>
        <p:nvSpPr>
          <p:cNvPr id="4" name="Slide Number Placeholder 3"/>
          <p:cNvSpPr>
            <a:spLocks noGrp="1"/>
          </p:cNvSpPr>
          <p:nvPr>
            <p:ph type="sldNum" sz="quarter" idx="5"/>
          </p:nvPr>
        </p:nvSpPr>
        <p:spPr/>
        <p:txBody>
          <a:bodyPr/>
          <a:lstStyle/>
          <a:p>
            <a:fld id="{5C5B6A4F-6C22-4FB4-86DC-3840167DBAF1}" type="slidenum">
              <a:rPr lang="en-US"/>
              <a:t>24</a:t>
            </a:fld>
            <a:endParaRPr lang="en-US" dirty="0"/>
          </a:p>
        </p:txBody>
      </p:sp>
    </p:spTree>
    <p:extLst>
      <p:ext uri="{BB962C8B-B14F-4D97-AF65-F5344CB8AC3E}">
        <p14:creationId xmlns:p14="http://schemas.microsoft.com/office/powerpoint/2010/main" val="2523173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Bloodborne Pathogens: Risk or Not? Activity</a:t>
            </a:r>
          </a:p>
          <a:p>
            <a:r>
              <a:rPr lang="en-US" dirty="0">
                <a:cs typeface="Calibri"/>
              </a:rPr>
              <a:t>- Anyone, regardless of gender, age, race, sexual orientation or any other characteristic, could be infected with a bloodborne pathogen.</a:t>
            </a:r>
          </a:p>
        </p:txBody>
      </p:sp>
      <p:sp>
        <p:nvSpPr>
          <p:cNvPr id="4" name="Slide Number Placeholder 3"/>
          <p:cNvSpPr>
            <a:spLocks noGrp="1"/>
          </p:cNvSpPr>
          <p:nvPr>
            <p:ph type="sldNum" sz="quarter" idx="5"/>
          </p:nvPr>
        </p:nvSpPr>
        <p:spPr/>
        <p:txBody>
          <a:bodyPr/>
          <a:lstStyle/>
          <a:p>
            <a:fld id="{5C5B6A4F-6C22-4FB4-86DC-3840167DBAF1}" type="slidenum">
              <a:rPr lang="en-US"/>
              <a:t>25</a:t>
            </a:fld>
            <a:endParaRPr lang="en-US" dirty="0"/>
          </a:p>
        </p:txBody>
      </p:sp>
    </p:spTree>
    <p:extLst>
      <p:ext uri="{BB962C8B-B14F-4D97-AF65-F5344CB8AC3E}">
        <p14:creationId xmlns:p14="http://schemas.microsoft.com/office/powerpoint/2010/main" val="40797573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cs typeface="Calibri"/>
              </a:rPr>
              <a:t>- Enployers and employees share the responsibility for minimizing the risk for exposure to bloodborne pathogens in the workplace.</a:t>
            </a:r>
          </a:p>
        </p:txBody>
      </p:sp>
      <p:sp>
        <p:nvSpPr>
          <p:cNvPr id="4" name="Slide Number Placeholder 3"/>
          <p:cNvSpPr>
            <a:spLocks noGrp="1"/>
          </p:cNvSpPr>
          <p:nvPr>
            <p:ph type="sldNum" sz="quarter" idx="5"/>
          </p:nvPr>
        </p:nvSpPr>
        <p:spPr/>
        <p:txBody>
          <a:bodyPr/>
          <a:lstStyle/>
          <a:p>
            <a:fld id="{5C5B6A4F-6C22-4FB4-86DC-3840167DBAF1}" type="slidenum">
              <a:rPr lang="en-US"/>
              <a:t>26</a:t>
            </a:fld>
            <a:endParaRPr lang="en-US" dirty="0"/>
          </a:p>
        </p:txBody>
      </p:sp>
    </p:spTree>
    <p:extLst>
      <p:ext uri="{BB962C8B-B14F-4D97-AF65-F5344CB8AC3E}">
        <p14:creationId xmlns:p14="http://schemas.microsoft.com/office/powerpoint/2010/main" val="2692876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 (play video).</a:t>
            </a:r>
          </a:p>
          <a:p>
            <a:endParaRPr lang="en-US" dirty="0"/>
          </a:p>
          <a:p>
            <a:r>
              <a:rPr lang="en-US" dirty="0"/>
              <a:t>Transcript:</a:t>
            </a:r>
          </a:p>
          <a:p>
            <a:r>
              <a:rPr lang="en-US" sz="1200" b="0" i="0" kern="1200" dirty="0">
                <a:solidFill>
                  <a:schemeClr val="tx1"/>
                </a:solidFill>
                <a:effectLst/>
                <a:latin typeface="+mn-lt"/>
                <a:ea typeface="+mn-ea"/>
                <a:cs typeface="+mn-cs"/>
              </a:rPr>
              <a:t>Employers, and employees, share the responsibility for minimizing the exposure to bloodborne pathogens. To protect workers, employers are required to adhere to the OSHA bloodborne pathogens standard. OSHA requires employers to maintain a written exposure control plan. This plan outlines the protective actions that will be taken to eliminate, or minimize, occupation exposure to blood or other potentially infectious materials. It also describes procedures that will be taken if an on the job exposure occurs. Engineering and work practice controls are identified in the exposure control plan. Engineering controls are tools that employees can use to protect themselves and others from exposure. These include personal protective equipment, biohazard waste bags, and biohazard sharps containers. Work practice controls are procedures employees should follow to protect themselves and others from exposure. These include the use of PPE, disposal of contaminated materials, safe handling of sharps, and proper cleaning of equipment. In addition to establishing an exposure control plan, employers must provide proper training about risks associated with bloodborne pathogens, and, to minimize these risks to all employees who may be exposed to bloodborne pathogens. Employers must also offer a Hepatitis B vaccination to employees who are at risk of exposure. An employee may refuse the vaccination, but if later decides to accept the vaccination, the employer must provide it. As an employee, you should know and follow your employer’s exposure control plan. Make sure to use the tools your employer provides and follow the procedures your employer has established to help keep you safe. It is especially important that you use standard precautions and treat all blood and other potentially infectious materials as if they are known to contain bloodborne pathogens.  </a:t>
            </a:r>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a:t>27</a:t>
            </a:fld>
            <a:endParaRPr lang="en-US" dirty="0"/>
          </a:p>
        </p:txBody>
      </p:sp>
    </p:spTree>
    <p:extLst>
      <p:ext uri="{BB962C8B-B14F-4D97-AF65-F5344CB8AC3E}">
        <p14:creationId xmlns:p14="http://schemas.microsoft.com/office/powerpoint/2010/main" val="2168675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cs typeface="Calibri"/>
              </a:rPr>
              <a:t>- OSHA requires employees to maintain a written exposure control plan.</a:t>
            </a:r>
          </a:p>
          <a:p>
            <a:r>
              <a:rPr lang="en-US" dirty="0">
                <a:cs typeface="Calibri"/>
              </a:rPr>
              <a:t>- The exposure control plan describes:</a:t>
            </a:r>
            <a:br>
              <a:rPr lang="en-US" dirty="0">
                <a:cs typeface="+mn-lt"/>
              </a:rPr>
            </a:br>
            <a:r>
              <a:rPr lang="en-US" dirty="0">
                <a:cs typeface="Calibri"/>
              </a:rPr>
              <a:t>A) Actions that will be taken to eliminate or minimize employee exposure to blood or other potentially infectious materials on the job.</a:t>
            </a:r>
          </a:p>
          <a:p>
            <a:r>
              <a:rPr lang="en-US" dirty="0">
                <a:cs typeface="Calibri"/>
              </a:rPr>
              <a:t>B) Actions that will be taken if on-the-job exposure occurs.</a:t>
            </a:r>
          </a:p>
        </p:txBody>
      </p:sp>
      <p:sp>
        <p:nvSpPr>
          <p:cNvPr id="4" name="Slide Number Placeholder 3"/>
          <p:cNvSpPr>
            <a:spLocks noGrp="1"/>
          </p:cNvSpPr>
          <p:nvPr>
            <p:ph type="sldNum" sz="quarter" idx="5"/>
          </p:nvPr>
        </p:nvSpPr>
        <p:spPr/>
        <p:txBody>
          <a:bodyPr/>
          <a:lstStyle/>
          <a:p>
            <a:fld id="{5C5B6A4F-6C22-4FB4-86DC-3840167DBAF1}" type="slidenum">
              <a:rPr lang="en-US"/>
              <a:t>28</a:t>
            </a:fld>
            <a:endParaRPr lang="en-US" dirty="0"/>
          </a:p>
        </p:txBody>
      </p:sp>
    </p:spTree>
    <p:extLst>
      <p:ext uri="{BB962C8B-B14F-4D97-AF65-F5344CB8AC3E}">
        <p14:creationId xmlns:p14="http://schemas.microsoft.com/office/powerpoint/2010/main" val="2379876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br>
              <a:rPr lang="en-US" dirty="0">
                <a:cs typeface="+mn-lt"/>
              </a:rPr>
            </a:br>
            <a:r>
              <a:rPr lang="en-US" dirty="0">
                <a:cs typeface="Calibri"/>
              </a:rPr>
              <a:t>- Engineering controls: tools that employees can use to protect themselves and others from exposure.</a:t>
            </a:r>
          </a:p>
          <a:p>
            <a:r>
              <a:rPr lang="en-US" dirty="0">
                <a:cs typeface="Calibri"/>
              </a:rPr>
              <a:t>- Work practice controls: procedures employees should follow to protect themselves and others from exposure.</a:t>
            </a:r>
          </a:p>
        </p:txBody>
      </p:sp>
      <p:sp>
        <p:nvSpPr>
          <p:cNvPr id="4" name="Slide Number Placeholder 3"/>
          <p:cNvSpPr>
            <a:spLocks noGrp="1"/>
          </p:cNvSpPr>
          <p:nvPr>
            <p:ph type="sldNum" sz="quarter" idx="5"/>
          </p:nvPr>
        </p:nvSpPr>
        <p:spPr/>
        <p:txBody>
          <a:bodyPr/>
          <a:lstStyle/>
          <a:p>
            <a:fld id="{5C5B6A4F-6C22-4FB4-86DC-3840167DBAF1}" type="slidenum">
              <a:rPr lang="en-US"/>
              <a:t>29</a:t>
            </a:fld>
            <a:endParaRPr lang="en-US" dirty="0"/>
          </a:p>
        </p:txBody>
      </p:sp>
    </p:spTree>
    <p:extLst>
      <p:ext uri="{BB962C8B-B14F-4D97-AF65-F5344CB8AC3E}">
        <p14:creationId xmlns:p14="http://schemas.microsoft.com/office/powerpoint/2010/main" val="3163229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cs typeface="Calibri"/>
              </a:rPr>
              <a:t>Can you name some examples of engineering controls?</a:t>
            </a:r>
          </a:p>
        </p:txBody>
      </p:sp>
      <p:sp>
        <p:nvSpPr>
          <p:cNvPr id="4" name="Slide Number Placeholder 3"/>
          <p:cNvSpPr>
            <a:spLocks noGrp="1"/>
          </p:cNvSpPr>
          <p:nvPr>
            <p:ph type="sldNum" sz="quarter" idx="5"/>
          </p:nvPr>
        </p:nvSpPr>
        <p:spPr/>
        <p:txBody>
          <a:bodyPr/>
          <a:lstStyle/>
          <a:p>
            <a:fld id="{5C5B6A4F-6C22-4FB4-86DC-3840167DBAF1}" type="slidenum">
              <a:rPr lang="en-US"/>
              <a:t>30</a:t>
            </a:fld>
            <a:endParaRPr lang="en-US" dirty="0"/>
          </a:p>
        </p:txBody>
      </p:sp>
    </p:spTree>
    <p:extLst>
      <p:ext uri="{BB962C8B-B14F-4D97-AF65-F5344CB8AC3E}">
        <p14:creationId xmlns:p14="http://schemas.microsoft.com/office/powerpoint/2010/main" val="32038719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t>Can you name some examples of engineering controls?</a:t>
            </a:r>
          </a:p>
          <a:p>
            <a:r>
              <a:rPr lang="en-US" dirty="0">
                <a:cs typeface="Calibri"/>
              </a:rPr>
              <a:t>- Personal protective equipment (PPE)</a:t>
            </a:r>
          </a:p>
          <a:p>
            <a:r>
              <a:rPr lang="en-US" dirty="0">
                <a:cs typeface="Calibri"/>
              </a:rPr>
              <a:t>- Handwashing facilities and supplies sharp containers.</a:t>
            </a:r>
          </a:p>
          <a:p>
            <a:r>
              <a:rPr lang="en-US" dirty="0">
                <a:cs typeface="Calibri"/>
              </a:rPr>
              <a:t>- Sharp containers.</a:t>
            </a:r>
          </a:p>
          <a:p>
            <a:r>
              <a:rPr lang="en-US" dirty="0">
                <a:cs typeface="Calibri"/>
              </a:rPr>
              <a:t>- Biohazard bags or containers.</a:t>
            </a:r>
          </a:p>
          <a:p>
            <a:r>
              <a:rPr lang="en-US" dirty="0">
                <a:cs typeface="Calibri"/>
              </a:rPr>
              <a:t>- Sharps safety devices.</a:t>
            </a:r>
          </a:p>
          <a:p>
            <a:r>
              <a:rPr lang="en-US" dirty="0">
                <a:cs typeface="Calibri"/>
              </a:rPr>
              <a:t>- Designated equipment for cleaning up spills of blood and other potentially infectious materials.</a:t>
            </a:r>
          </a:p>
        </p:txBody>
      </p:sp>
      <p:sp>
        <p:nvSpPr>
          <p:cNvPr id="4" name="Slide Number Placeholder 3"/>
          <p:cNvSpPr>
            <a:spLocks noGrp="1"/>
          </p:cNvSpPr>
          <p:nvPr>
            <p:ph type="sldNum" sz="quarter" idx="5"/>
          </p:nvPr>
        </p:nvSpPr>
        <p:spPr/>
        <p:txBody>
          <a:bodyPr/>
          <a:lstStyle/>
          <a:p>
            <a:fld id="{5C5B6A4F-6C22-4FB4-86DC-3840167DBAF1}" type="slidenum">
              <a:rPr lang="en-US"/>
              <a:t>31</a:t>
            </a:fld>
            <a:endParaRPr lang="en-US" dirty="0"/>
          </a:p>
        </p:txBody>
      </p:sp>
    </p:spTree>
    <p:extLst>
      <p:ext uri="{BB962C8B-B14F-4D97-AF65-F5344CB8AC3E}">
        <p14:creationId xmlns:p14="http://schemas.microsoft.com/office/powerpoint/2010/main" val="2398896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 </a:t>
            </a:r>
          </a:p>
          <a:p>
            <a:r>
              <a:rPr lang="en-US" dirty="0"/>
              <a:t>Can you name some examples of engineering controls?</a:t>
            </a:r>
          </a:p>
        </p:txBody>
      </p:sp>
      <p:sp>
        <p:nvSpPr>
          <p:cNvPr id="4" name="Slide Number Placeholder 3"/>
          <p:cNvSpPr>
            <a:spLocks noGrp="1"/>
          </p:cNvSpPr>
          <p:nvPr>
            <p:ph type="sldNum" sz="quarter" idx="5"/>
          </p:nvPr>
        </p:nvSpPr>
        <p:spPr/>
        <p:txBody>
          <a:bodyPr/>
          <a:lstStyle/>
          <a:p>
            <a:fld id="{5C5B6A4F-6C22-4FB4-86DC-3840167DBAF1}" type="slidenum">
              <a:rPr lang="en-US"/>
              <a:t>32</a:t>
            </a:fld>
            <a:endParaRPr lang="en-US" dirty="0"/>
          </a:p>
        </p:txBody>
      </p:sp>
    </p:spTree>
    <p:extLst>
      <p:ext uri="{BB962C8B-B14F-4D97-AF65-F5344CB8AC3E}">
        <p14:creationId xmlns:p14="http://schemas.microsoft.com/office/powerpoint/2010/main" val="20701036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 </a:t>
            </a:r>
          </a:p>
          <a:p>
            <a:r>
              <a:rPr lang="en-US" dirty="0"/>
              <a:t>Can you name some examples of engineering controls?</a:t>
            </a:r>
          </a:p>
          <a:p>
            <a:r>
              <a:rPr lang="en-US" dirty="0">
                <a:cs typeface="Calibri"/>
              </a:rPr>
              <a:t>- Requiring employees to use appropriate personal protective equipment (PPE) when performing certain job duties.</a:t>
            </a:r>
          </a:p>
          <a:p>
            <a:r>
              <a:rPr lang="en-US" dirty="0">
                <a:cs typeface="Calibri"/>
              </a:rPr>
              <a:t>- Establishing protocols for when hands should be washed.</a:t>
            </a:r>
          </a:p>
          <a:p>
            <a:r>
              <a:rPr lang="en-US" dirty="0">
                <a:cs typeface="Calibri"/>
              </a:rPr>
              <a:t>- Establishing procedures for the safe handling of sharps.</a:t>
            </a:r>
          </a:p>
        </p:txBody>
      </p:sp>
      <p:sp>
        <p:nvSpPr>
          <p:cNvPr id="4" name="Slide Number Placeholder 3"/>
          <p:cNvSpPr>
            <a:spLocks noGrp="1"/>
          </p:cNvSpPr>
          <p:nvPr>
            <p:ph type="sldNum" sz="quarter" idx="5"/>
          </p:nvPr>
        </p:nvSpPr>
        <p:spPr/>
        <p:txBody>
          <a:bodyPr/>
          <a:lstStyle/>
          <a:p>
            <a:fld id="{5C5B6A4F-6C22-4FB4-86DC-3840167DBAF1}" type="slidenum">
              <a:rPr lang="en-US"/>
              <a:t>33</a:t>
            </a:fld>
            <a:endParaRPr lang="en-US" dirty="0"/>
          </a:p>
        </p:txBody>
      </p:sp>
    </p:spTree>
    <p:extLst>
      <p:ext uri="{BB962C8B-B14F-4D97-AF65-F5344CB8AC3E}">
        <p14:creationId xmlns:p14="http://schemas.microsoft.com/office/powerpoint/2010/main" val="3481249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 </a:t>
            </a:r>
          </a:p>
          <a:p>
            <a:endParaRPr lang="en-US" dirty="0"/>
          </a:p>
          <a:p>
            <a:r>
              <a:rPr lang="en-US" dirty="0"/>
              <a:t>Work practice controls (continued):</a:t>
            </a:r>
          </a:p>
          <a:p>
            <a:pPr marL="228600" indent="-228600">
              <a:buAutoNum type="alphaUcParenR"/>
            </a:pPr>
            <a:r>
              <a:rPr lang="en-US" dirty="0"/>
              <a:t>Establishing procedures for disposing of contaminated materials</a:t>
            </a:r>
          </a:p>
          <a:p>
            <a:pPr marL="228600" indent="-228600">
              <a:buAutoNum type="alphaUcParenR"/>
            </a:pPr>
            <a:r>
              <a:rPr lang="en-US" dirty="0"/>
              <a:t>Establishing procedures for cleaning equipment and surfaces soiled with blood or other potentially infectious materials</a:t>
            </a:r>
          </a:p>
        </p:txBody>
      </p:sp>
      <p:sp>
        <p:nvSpPr>
          <p:cNvPr id="4" name="Slide Number Placeholder 3"/>
          <p:cNvSpPr>
            <a:spLocks noGrp="1"/>
          </p:cNvSpPr>
          <p:nvPr>
            <p:ph type="sldNum" sz="quarter" idx="5"/>
          </p:nvPr>
        </p:nvSpPr>
        <p:spPr/>
        <p:txBody>
          <a:bodyPr/>
          <a:lstStyle/>
          <a:p>
            <a:fld id="{5C5B6A4F-6C22-4FB4-86DC-3840167DBAF1}" type="slidenum">
              <a:rPr lang="en-US"/>
              <a:t>34</a:t>
            </a:fld>
            <a:endParaRPr lang="en-US" dirty="0"/>
          </a:p>
        </p:txBody>
      </p:sp>
    </p:spTree>
    <p:extLst>
      <p:ext uri="{BB962C8B-B14F-4D97-AF65-F5344CB8AC3E}">
        <p14:creationId xmlns:p14="http://schemas.microsoft.com/office/powerpoint/2010/main" val="2102952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t>What are standard precautions?</a:t>
            </a:r>
          </a:p>
        </p:txBody>
      </p:sp>
      <p:sp>
        <p:nvSpPr>
          <p:cNvPr id="4" name="Slide Number Placeholder 3"/>
          <p:cNvSpPr>
            <a:spLocks noGrp="1"/>
          </p:cNvSpPr>
          <p:nvPr>
            <p:ph type="sldNum" sz="quarter" idx="5"/>
          </p:nvPr>
        </p:nvSpPr>
        <p:spPr/>
        <p:txBody>
          <a:bodyPr/>
          <a:lstStyle/>
          <a:p>
            <a:fld id="{5C5B6A4F-6C22-4FB4-86DC-3840167DBAF1}" type="slidenum">
              <a:rPr lang="en-US" smtClean="0"/>
              <a:t>35</a:t>
            </a:fld>
            <a:endParaRPr lang="en-US" dirty="0"/>
          </a:p>
        </p:txBody>
      </p:sp>
    </p:spTree>
    <p:extLst>
      <p:ext uri="{BB962C8B-B14F-4D97-AF65-F5344CB8AC3E}">
        <p14:creationId xmlns:p14="http://schemas.microsoft.com/office/powerpoint/2010/main" val="16798670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t>What are standard precautions?</a:t>
            </a:r>
          </a:p>
          <a:p>
            <a:r>
              <a:rPr lang="en-US" dirty="0"/>
              <a:t>- An approach to infection control that involves treating all blood and other potentially infectious materials as if they were known to be infectious</a:t>
            </a:r>
          </a:p>
        </p:txBody>
      </p:sp>
      <p:sp>
        <p:nvSpPr>
          <p:cNvPr id="4" name="Slide Number Placeholder 3"/>
          <p:cNvSpPr>
            <a:spLocks noGrp="1"/>
          </p:cNvSpPr>
          <p:nvPr>
            <p:ph type="sldNum" sz="quarter" idx="5"/>
          </p:nvPr>
        </p:nvSpPr>
        <p:spPr/>
        <p:txBody>
          <a:bodyPr/>
          <a:lstStyle/>
          <a:p>
            <a:fld id="{5C5B6A4F-6C22-4FB4-86DC-3840167DBAF1}" type="slidenum">
              <a:rPr lang="en-US"/>
              <a:t>36</a:t>
            </a:fld>
            <a:endParaRPr lang="en-US" dirty="0"/>
          </a:p>
        </p:txBody>
      </p:sp>
    </p:spTree>
    <p:extLst>
      <p:ext uri="{BB962C8B-B14F-4D97-AF65-F5344CB8AC3E}">
        <p14:creationId xmlns:p14="http://schemas.microsoft.com/office/powerpoint/2010/main" val="2692547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t>What are some examples of standard precautions?</a:t>
            </a:r>
          </a:p>
        </p:txBody>
      </p:sp>
      <p:sp>
        <p:nvSpPr>
          <p:cNvPr id="4" name="Slide Number Placeholder 3"/>
          <p:cNvSpPr>
            <a:spLocks noGrp="1"/>
          </p:cNvSpPr>
          <p:nvPr>
            <p:ph type="sldNum" sz="quarter" idx="5"/>
          </p:nvPr>
        </p:nvSpPr>
        <p:spPr/>
        <p:txBody>
          <a:bodyPr/>
          <a:lstStyle/>
          <a:p>
            <a:fld id="{5C5B6A4F-6C22-4FB4-86DC-3840167DBAF1}" type="slidenum">
              <a:rPr lang="en-US"/>
              <a:t>37</a:t>
            </a:fld>
            <a:endParaRPr lang="en-US" dirty="0"/>
          </a:p>
        </p:txBody>
      </p:sp>
    </p:spTree>
    <p:extLst>
      <p:ext uri="{BB962C8B-B14F-4D97-AF65-F5344CB8AC3E}">
        <p14:creationId xmlns:p14="http://schemas.microsoft.com/office/powerpoint/2010/main" val="24144420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r>
              <a:rPr lang="en-US" dirty="0"/>
              <a:t>What are some examples of standard precautions?</a:t>
            </a:r>
          </a:p>
          <a:p>
            <a:pPr marL="171450" indent="-171450">
              <a:buFontTx/>
              <a:buChar char="-"/>
            </a:pPr>
            <a:r>
              <a:rPr lang="en-US" dirty="0"/>
              <a:t>Using personal protective equipment (PPE)</a:t>
            </a:r>
          </a:p>
          <a:p>
            <a:pPr marL="171450" indent="-171450">
              <a:buFontTx/>
              <a:buChar char="-"/>
            </a:pPr>
            <a:r>
              <a:rPr lang="en-US" dirty="0"/>
              <a:t>Handling sharps carefully</a:t>
            </a:r>
          </a:p>
          <a:p>
            <a:pPr marL="171450" indent="-171450">
              <a:buFontTx/>
              <a:buChar char="-"/>
            </a:pPr>
            <a:r>
              <a:rPr lang="en-US" dirty="0"/>
              <a:t>Cleaning up spills promptly and correctly</a:t>
            </a:r>
          </a:p>
          <a:p>
            <a:pPr marL="171450" indent="-171450">
              <a:buFontTx/>
              <a:buChar char="-"/>
            </a:pPr>
            <a:r>
              <a:rPr lang="en-US" dirty="0"/>
              <a:t>Handling and disposing of contaminated items carefully</a:t>
            </a:r>
          </a:p>
        </p:txBody>
      </p:sp>
      <p:sp>
        <p:nvSpPr>
          <p:cNvPr id="4" name="Slide Number Placeholder 3"/>
          <p:cNvSpPr>
            <a:spLocks noGrp="1"/>
          </p:cNvSpPr>
          <p:nvPr>
            <p:ph type="sldNum" sz="quarter" idx="5"/>
          </p:nvPr>
        </p:nvSpPr>
        <p:spPr/>
        <p:txBody>
          <a:bodyPr/>
          <a:lstStyle/>
          <a:p>
            <a:fld id="{5C5B6A4F-6C22-4FB4-86DC-3840167DBAF1}" type="slidenum">
              <a:rPr lang="en-US" smtClean="0"/>
              <a:t>38</a:t>
            </a:fld>
            <a:endParaRPr lang="en-US" dirty="0"/>
          </a:p>
        </p:txBody>
      </p:sp>
    </p:spTree>
    <p:extLst>
      <p:ext uri="{BB962C8B-B14F-4D97-AF65-F5344CB8AC3E}">
        <p14:creationId xmlns:p14="http://schemas.microsoft.com/office/powerpoint/2010/main" val="113219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endParaRPr lang="en-US" dirty="0"/>
          </a:p>
          <a:p>
            <a:r>
              <a:rPr lang="en-US" dirty="0"/>
              <a:t>You saw in the video that OSHA requires employers to make the hepatitis B vaccine available free of charge to all employees who have the potential for on-job exposure. Remember that breaking even one link in the chain of infection can prevent an infection from occurring. What link in the chain of infection does getting vaccinated against HBV break?</a:t>
            </a:r>
          </a:p>
        </p:txBody>
      </p:sp>
      <p:sp>
        <p:nvSpPr>
          <p:cNvPr id="4" name="Slide Number Placeholder 3"/>
          <p:cNvSpPr>
            <a:spLocks noGrp="1"/>
          </p:cNvSpPr>
          <p:nvPr>
            <p:ph type="sldNum" sz="quarter" idx="5"/>
          </p:nvPr>
        </p:nvSpPr>
        <p:spPr/>
        <p:txBody>
          <a:bodyPr/>
          <a:lstStyle/>
          <a:p>
            <a:fld id="{5C5B6A4F-6C22-4FB4-86DC-3840167DBAF1}" type="slidenum">
              <a:rPr lang="en-US"/>
              <a:t>39</a:t>
            </a:fld>
            <a:endParaRPr lang="en-US" dirty="0"/>
          </a:p>
        </p:txBody>
      </p:sp>
    </p:spTree>
    <p:extLst>
      <p:ext uri="{BB962C8B-B14F-4D97-AF65-F5344CB8AC3E}">
        <p14:creationId xmlns:p14="http://schemas.microsoft.com/office/powerpoint/2010/main" val="17806127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Staying safe on the job: A shared responsibility</a:t>
            </a:r>
          </a:p>
          <a:p>
            <a:endParaRPr lang="en-US" dirty="0"/>
          </a:p>
          <a:p>
            <a:r>
              <a:rPr lang="en-US" dirty="0"/>
              <a:t>You saw in the video that OSHA requires employers to make the hepatitis B vaccine available free of charge to all employees who have the potential for on-job exposure. Remember that breaking even one link in the chain of infection can prevent an infection from occurring. What link in the chain of infection does getting vaccinated against HBV break?</a:t>
            </a:r>
          </a:p>
          <a:p>
            <a:pPr marL="171450" indent="-171450">
              <a:buFont typeface="Arial" panose="020B0604020202020204" pitchFamily="34" charset="0"/>
              <a:buChar char="•"/>
            </a:pPr>
            <a:r>
              <a:rPr lang="en-US" dirty="0"/>
              <a:t>Susceptible host</a:t>
            </a:r>
          </a:p>
          <a:p>
            <a:endParaRPr lang="en-US" dirty="0"/>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a:t>40</a:t>
            </a:fld>
            <a:endParaRPr lang="en-US" dirty="0"/>
          </a:p>
        </p:txBody>
      </p:sp>
    </p:spTree>
    <p:extLst>
      <p:ext uri="{BB962C8B-B14F-4D97-AF65-F5344CB8AC3E}">
        <p14:creationId xmlns:p14="http://schemas.microsoft.com/office/powerpoint/2010/main" val="38183622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Personal protective equipment (PPE): a barrier device used to prevent pathogens in blood and other potentially infectious materials from contaminating the skin, mucous membranes or clothing.</a:t>
            </a:r>
          </a:p>
          <a:p>
            <a:pPr marL="628650" lvl="1" indent="-171450">
              <a:buFont typeface="Arial" panose="020B0604020202020204" pitchFamily="34" charset="0"/>
              <a:buChar char="•"/>
            </a:pPr>
            <a:r>
              <a:rPr lang="en-US" dirty="0"/>
              <a:t>Latex-free disposable gloves</a:t>
            </a:r>
          </a:p>
          <a:p>
            <a:pPr marL="628650" lvl="1" indent="-171450">
              <a:buFont typeface="Arial" panose="020B0604020202020204" pitchFamily="34" charset="0"/>
              <a:buChar char="•"/>
            </a:pPr>
            <a:r>
              <a:rPr lang="en-US" dirty="0"/>
              <a:t>Gowns</a:t>
            </a:r>
          </a:p>
          <a:p>
            <a:pPr marL="628650" lvl="1" indent="-171450">
              <a:buFont typeface="Arial" panose="020B0604020202020204" pitchFamily="34" charset="0"/>
              <a:buChar char="•"/>
            </a:pPr>
            <a:r>
              <a:rPr lang="en-US" dirty="0"/>
              <a:t>Protective eyewear</a:t>
            </a:r>
          </a:p>
          <a:p>
            <a:pPr marL="628650" lvl="1" indent="-171450">
              <a:buFont typeface="Arial" panose="020B0604020202020204" pitchFamily="34" charset="0"/>
              <a:buChar char="•"/>
            </a:pPr>
            <a:r>
              <a:rPr lang="en-US" dirty="0"/>
              <a:t>Masks</a:t>
            </a:r>
          </a:p>
          <a:p>
            <a:pPr marL="628650" lvl="1" indent="-171450">
              <a:buFont typeface="Arial" panose="020B0604020202020204" pitchFamily="34" charset="0"/>
              <a:buChar char="•"/>
            </a:pPr>
            <a:r>
              <a:rPr lang="en-US" dirty="0"/>
              <a:t>Resuscitation devices (such as CPR breathing barriers)</a:t>
            </a:r>
          </a:p>
          <a:p>
            <a:pPr marL="628650" lvl="1" indent="-171450">
              <a:buFont typeface="Arial" panose="020B0604020202020204" pitchFamily="34" charset="0"/>
              <a:buChar char="•"/>
            </a:pPr>
            <a:r>
              <a:rPr lang="en-US" dirty="0"/>
              <a:t>Shoe covers</a:t>
            </a:r>
          </a:p>
        </p:txBody>
      </p:sp>
      <p:sp>
        <p:nvSpPr>
          <p:cNvPr id="4" name="Slide Number Placeholder 3"/>
          <p:cNvSpPr>
            <a:spLocks noGrp="1"/>
          </p:cNvSpPr>
          <p:nvPr>
            <p:ph type="sldNum" sz="quarter" idx="5"/>
          </p:nvPr>
        </p:nvSpPr>
        <p:spPr/>
        <p:txBody>
          <a:bodyPr/>
          <a:lstStyle/>
          <a:p>
            <a:fld id="{5C5B6A4F-6C22-4FB4-86DC-3840167DBAF1}" type="slidenum">
              <a:rPr lang="en-US"/>
              <a:t>41</a:t>
            </a:fld>
            <a:endParaRPr lang="en-US" dirty="0"/>
          </a:p>
        </p:txBody>
      </p:sp>
    </p:spTree>
    <p:extLst>
      <p:ext uri="{BB962C8B-B14F-4D97-AF65-F5344CB8AC3E}">
        <p14:creationId xmlns:p14="http://schemas.microsoft.com/office/powerpoint/2010/main" val="1243029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pPr marL="171450" indent="-171450">
              <a:buFont typeface="Arial" panose="020B0604020202020204" pitchFamily="34" charset="0"/>
              <a:buChar char="•"/>
            </a:pPr>
            <a:r>
              <a:rPr lang="en-US" dirty="0"/>
              <a:t>Follow your employer’s guidelines regarding what personal equipment (PPE) to wear, and when.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42</a:t>
            </a:fld>
            <a:endParaRPr lang="en-US" dirty="0"/>
          </a:p>
        </p:txBody>
      </p:sp>
    </p:spTree>
    <p:extLst>
      <p:ext uri="{BB962C8B-B14F-4D97-AF65-F5344CB8AC3E}">
        <p14:creationId xmlns:p14="http://schemas.microsoft.com/office/powerpoint/2010/main" val="817386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Latex-free disposable gloves: worn whenever there is the possibility of contacting blood or other bodily fluids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43</a:t>
            </a:fld>
            <a:endParaRPr lang="en-US" dirty="0"/>
          </a:p>
        </p:txBody>
      </p:sp>
    </p:spTree>
    <p:extLst>
      <p:ext uri="{BB962C8B-B14F-4D97-AF65-F5344CB8AC3E}">
        <p14:creationId xmlns:p14="http://schemas.microsoft.com/office/powerpoint/2010/main" val="3412544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Gowns: protect the clothes and body from splashes and sprays of blood and other potentially infectious materials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44</a:t>
            </a:fld>
            <a:endParaRPr lang="en-US" dirty="0"/>
          </a:p>
        </p:txBody>
      </p:sp>
    </p:spTree>
    <p:extLst>
      <p:ext uri="{BB962C8B-B14F-4D97-AF65-F5344CB8AC3E}">
        <p14:creationId xmlns:p14="http://schemas.microsoft.com/office/powerpoint/2010/main" val="4544931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Protective eyewear: protect the eyes from splashes and sprays of blood and other potentially infectious materials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45</a:t>
            </a:fld>
            <a:endParaRPr lang="en-US" dirty="0"/>
          </a:p>
        </p:txBody>
      </p:sp>
    </p:spTree>
    <p:extLst>
      <p:ext uri="{BB962C8B-B14F-4D97-AF65-F5344CB8AC3E}">
        <p14:creationId xmlns:p14="http://schemas.microsoft.com/office/powerpoint/2010/main" val="30534895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Masks: protect the mucous membranes of the nose and mouth from splashes and sprays of blood or other potentially infectious materials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46</a:t>
            </a:fld>
            <a:endParaRPr lang="en-US" dirty="0"/>
          </a:p>
        </p:txBody>
      </p:sp>
    </p:spTree>
    <p:extLst>
      <p:ext uri="{BB962C8B-B14F-4D97-AF65-F5344CB8AC3E}">
        <p14:creationId xmlns:p14="http://schemas.microsoft.com/office/powerpoint/2010/main" val="10335572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Shoe covers: work whenever it is necessary to walk through a contaminated area</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47</a:t>
            </a:fld>
            <a:endParaRPr lang="en-US" dirty="0"/>
          </a:p>
        </p:txBody>
      </p:sp>
    </p:spTree>
    <p:extLst>
      <p:ext uri="{BB962C8B-B14F-4D97-AF65-F5344CB8AC3E}">
        <p14:creationId xmlns:p14="http://schemas.microsoft.com/office/powerpoint/2010/main" val="25561863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Resuscitation devices (such as CPR breathing barriers): work to prevent contact with another person’s nose and mouth when giving rescue breaths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48</a:t>
            </a:fld>
            <a:endParaRPr lang="en-US" dirty="0"/>
          </a:p>
        </p:txBody>
      </p:sp>
    </p:spTree>
    <p:extLst>
      <p:ext uri="{BB962C8B-B14F-4D97-AF65-F5344CB8AC3E}">
        <p14:creationId xmlns:p14="http://schemas.microsoft.com/office/powerpoint/2010/main" val="33234910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r>
              <a:rPr lang="en-US" dirty="0"/>
              <a:t>How does wearing appropriate PPE break the chain of infection?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49</a:t>
            </a:fld>
            <a:endParaRPr lang="en-US" dirty="0"/>
          </a:p>
        </p:txBody>
      </p:sp>
    </p:spTree>
    <p:extLst>
      <p:ext uri="{BB962C8B-B14F-4D97-AF65-F5344CB8AC3E}">
        <p14:creationId xmlns:p14="http://schemas.microsoft.com/office/powerpoint/2010/main" val="13514015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r>
              <a:rPr lang="en-US" dirty="0"/>
              <a:t>How does wearing appropriate PPE break the chain of infection?</a:t>
            </a:r>
          </a:p>
          <a:p>
            <a:pPr marL="171450" indent="-171450">
              <a:buFont typeface="Arial" panose="020B0604020202020204" pitchFamily="34" charset="0"/>
              <a:buChar char="•"/>
            </a:pPr>
            <a:r>
              <a:rPr lang="en-US" dirty="0"/>
              <a:t>By blocking a portal of entry for pathogens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50</a:t>
            </a:fld>
            <a:endParaRPr lang="en-US" dirty="0"/>
          </a:p>
        </p:txBody>
      </p:sp>
    </p:spTree>
    <p:extLst>
      <p:ext uri="{BB962C8B-B14F-4D97-AF65-F5344CB8AC3E}">
        <p14:creationId xmlns:p14="http://schemas.microsoft.com/office/powerpoint/2010/main" val="3069153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Wear latex-free disposable gloves:</a:t>
            </a:r>
          </a:p>
          <a:p>
            <a:pPr marL="628650" lvl="1" indent="-171450">
              <a:buFont typeface="Arial" panose="020B0604020202020204" pitchFamily="34" charset="0"/>
              <a:buChar char="•"/>
            </a:pPr>
            <a:r>
              <a:rPr lang="en-US" dirty="0"/>
              <a:t>When you may come into contact with another person’s blood or other potentially infectious materials.</a:t>
            </a:r>
          </a:p>
          <a:p>
            <a:pPr marL="628650" lvl="1" indent="-171450">
              <a:buFont typeface="Arial" panose="020B0604020202020204" pitchFamily="34" charset="0"/>
              <a:buChar char="•"/>
            </a:pPr>
            <a:r>
              <a:rPr lang="en-US" dirty="0"/>
              <a:t>When there is a break in the skin on your own hands.</a:t>
            </a:r>
          </a:p>
          <a:p>
            <a:pPr marL="628650" lvl="1" indent="-171450">
              <a:buFont typeface="Arial" panose="020B0604020202020204" pitchFamily="34" charset="0"/>
              <a:buChar char="•"/>
            </a:pPr>
            <a:r>
              <a:rPr lang="en-US" dirty="0"/>
              <a:t>When you must handle items or surfaces soiled with blood or other potentially infectious materials.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51</a:t>
            </a:fld>
            <a:endParaRPr lang="en-US" dirty="0"/>
          </a:p>
        </p:txBody>
      </p:sp>
    </p:spTree>
    <p:extLst>
      <p:ext uri="{BB962C8B-B14F-4D97-AF65-F5344CB8AC3E}">
        <p14:creationId xmlns:p14="http://schemas.microsoft.com/office/powerpoint/2010/main" val="25940581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When you are wearing gloves, limit how much you touch other surfaces with your gloved hands.</a:t>
            </a:r>
          </a:p>
          <a:p>
            <a:pPr marL="628650" lvl="1" indent="-171450">
              <a:buFont typeface="Arial" panose="020B0604020202020204" pitchFamily="34" charset="0"/>
              <a:buChar char="•"/>
            </a:pPr>
            <a:r>
              <a:rPr lang="en-US" dirty="0"/>
              <a:t>Pathogens can transfer from the gloves to other items or surfaces that you though, putting the next person who handles the item or touches the surface at risk for infection.</a:t>
            </a:r>
          </a:p>
          <a:p>
            <a:pPr marL="171450" indent="-171450">
              <a:buFont typeface="Arial" panose="020B0604020202020204" pitchFamily="34" charset="0"/>
              <a:buChar char="•"/>
            </a:pPr>
            <a:r>
              <a:rPr lang="en-US" dirty="0"/>
              <a:t>When you are finished providing care, remove your gloves using proper technique, dispose of the gloves according to your employer’s policy and wash your hands.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52</a:t>
            </a:fld>
            <a:endParaRPr lang="en-US" dirty="0"/>
          </a:p>
        </p:txBody>
      </p:sp>
    </p:spTree>
    <p:extLst>
      <p:ext uri="{BB962C8B-B14F-4D97-AF65-F5344CB8AC3E}">
        <p14:creationId xmlns:p14="http://schemas.microsoft.com/office/powerpoint/2010/main" val="33339584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pPr marL="171450" indent="-171450">
              <a:buFont typeface="Arial" panose="020B0604020202020204" pitchFamily="34" charset="0"/>
              <a:buChar char="•"/>
            </a:pPr>
            <a:r>
              <a:rPr lang="en-US" dirty="0"/>
              <a:t>Gloves must be removed using proper technique so that you do not contaminate your own skin.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53</a:t>
            </a:fld>
            <a:endParaRPr lang="en-US" dirty="0"/>
          </a:p>
        </p:txBody>
      </p:sp>
    </p:spTree>
    <p:extLst>
      <p:ext uri="{BB962C8B-B14F-4D97-AF65-F5344CB8AC3E}">
        <p14:creationId xmlns:p14="http://schemas.microsoft.com/office/powerpoint/2010/main" val="2120570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Protective Equipment (PPE).</a:t>
            </a:r>
          </a:p>
          <a:p>
            <a:endParaRPr lang="en-US" dirty="0"/>
          </a:p>
          <a:p>
            <a:r>
              <a:rPr lang="en-US" dirty="0"/>
              <a:t>Transcript:</a:t>
            </a:r>
          </a:p>
          <a:p>
            <a:r>
              <a:rPr lang="en-US" sz="1200" b="0" i="0" kern="1200" dirty="0">
                <a:solidFill>
                  <a:schemeClr val="tx1"/>
                </a:solidFill>
                <a:effectLst/>
                <a:latin typeface="+mn-lt"/>
                <a:ea typeface="+mn-ea"/>
                <a:cs typeface="+mn-cs"/>
              </a:rPr>
              <a:t>Follow these steps to remove soiled gloves. First, pinch the palm side of one glove near the wrist and pull the glove off so that it is inside out. Holding the glove in the palm of your gloved hand, slip two fingers under the wrist of the glove, pull the glove off, inside out, so that the first glove that you removed is inside of it. Dispose of your soiled gloves properly and wash you hands.  </a:t>
            </a:r>
            <a:endParaRPr lang="en-US" dirty="0"/>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54</a:t>
            </a:fld>
            <a:endParaRPr lang="en-US" dirty="0"/>
          </a:p>
        </p:txBody>
      </p:sp>
    </p:spTree>
    <p:extLst>
      <p:ext uri="{BB962C8B-B14F-4D97-AF65-F5344CB8AC3E}">
        <p14:creationId xmlns:p14="http://schemas.microsoft.com/office/powerpoint/2010/main" val="42409564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pPr marL="171450" indent="-171450">
              <a:buFont typeface="Arial" panose="020B0604020202020204" pitchFamily="34" charset="0"/>
              <a:buChar char="•"/>
            </a:pPr>
            <a:r>
              <a:rPr lang="en-US" dirty="0"/>
              <a:t>Hand washing is the single most effective way to prevent the spread of infection.</a:t>
            </a:r>
          </a:p>
        </p:txBody>
      </p:sp>
      <p:sp>
        <p:nvSpPr>
          <p:cNvPr id="4" name="Slide Number Placeholder 3"/>
          <p:cNvSpPr>
            <a:spLocks noGrp="1"/>
          </p:cNvSpPr>
          <p:nvPr>
            <p:ph type="sldNum" sz="quarter" idx="5"/>
          </p:nvPr>
        </p:nvSpPr>
        <p:spPr/>
        <p:txBody>
          <a:bodyPr/>
          <a:lstStyle/>
          <a:p>
            <a:fld id="{5C5B6A4F-6C22-4FB4-86DC-3840167DBAF1}" type="slidenum">
              <a:rPr lang="en-US" smtClean="0"/>
              <a:t>55</a:t>
            </a:fld>
            <a:endParaRPr lang="en-US" dirty="0"/>
          </a:p>
        </p:txBody>
      </p:sp>
    </p:spTree>
    <p:extLst>
      <p:ext uri="{BB962C8B-B14F-4D97-AF65-F5344CB8AC3E}">
        <p14:creationId xmlns:p14="http://schemas.microsoft.com/office/powerpoint/2010/main" val="2844421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How does washing hands break the chain of infection?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56</a:t>
            </a:fld>
            <a:endParaRPr lang="en-US" dirty="0"/>
          </a:p>
        </p:txBody>
      </p:sp>
    </p:spTree>
    <p:extLst>
      <p:ext uri="{BB962C8B-B14F-4D97-AF65-F5344CB8AC3E}">
        <p14:creationId xmlns:p14="http://schemas.microsoft.com/office/powerpoint/2010/main" val="21579841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How does washing hands break the chain of infection?</a:t>
            </a:r>
          </a:p>
          <a:p>
            <a:pPr marL="171450" indent="-171450">
              <a:buFont typeface="Arial" panose="020B0604020202020204" pitchFamily="34" charset="0"/>
              <a:buChar char="•"/>
            </a:pPr>
            <a:r>
              <a:rPr lang="en-US" dirty="0"/>
              <a:t>By removing a method of transmission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57</a:t>
            </a:fld>
            <a:endParaRPr lang="en-US" dirty="0"/>
          </a:p>
        </p:txBody>
      </p:sp>
    </p:spTree>
    <p:extLst>
      <p:ext uri="{BB962C8B-B14F-4D97-AF65-F5344CB8AC3E}">
        <p14:creationId xmlns:p14="http://schemas.microsoft.com/office/powerpoint/2010/main" val="41482725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pPr marL="171450" indent="-171450">
              <a:buFont typeface="Arial" panose="020B0604020202020204" pitchFamily="34" charset="0"/>
              <a:buChar char="•"/>
            </a:pPr>
            <a:r>
              <a:rPr lang="en-US" dirty="0"/>
              <a:t>At a minimum, wash your hands:</a:t>
            </a:r>
          </a:p>
          <a:p>
            <a:pPr marL="628650" lvl="1" indent="-171450">
              <a:buFont typeface="Arial" panose="020B0604020202020204" pitchFamily="34" charset="0"/>
              <a:buChar char="•"/>
            </a:pPr>
            <a:r>
              <a:rPr lang="en-US" dirty="0"/>
              <a:t>Before providing care (if possible), and always after providing care, even if you wore gloves.</a:t>
            </a:r>
          </a:p>
          <a:p>
            <a:pPr marL="628650" lvl="1" indent="-171450">
              <a:buFont typeface="Arial" panose="020B0604020202020204" pitchFamily="34" charset="0"/>
              <a:buChar char="•"/>
            </a:pPr>
            <a:r>
              <a:rPr lang="en-US" dirty="0"/>
              <a:t>After touching blood, other potentially infectious materials or broken skin.</a:t>
            </a:r>
          </a:p>
          <a:p>
            <a:pPr marL="628650" lvl="1" indent="-171450">
              <a:buFont typeface="Arial" panose="020B0604020202020204" pitchFamily="34" charset="0"/>
              <a:buChar char="•"/>
            </a:pPr>
            <a:r>
              <a:rPr lang="en-US" dirty="0"/>
              <a:t>After touching objects or surfaces that could be contaminated with blood or other potentially infectious materials.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58</a:t>
            </a:fld>
            <a:endParaRPr lang="en-US" dirty="0"/>
          </a:p>
        </p:txBody>
      </p:sp>
    </p:spTree>
    <p:extLst>
      <p:ext uri="{BB962C8B-B14F-4D97-AF65-F5344CB8AC3E}">
        <p14:creationId xmlns:p14="http://schemas.microsoft.com/office/powerpoint/2010/main" val="33550088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pPr marL="171450" indent="-171450">
              <a:buFont typeface="Arial" panose="020B0604020202020204" pitchFamily="34" charset="0"/>
              <a:buChar char="•"/>
            </a:pPr>
            <a:r>
              <a:rPr lang="en-US" dirty="0"/>
              <a:t>At a minimum, wash your hands (continued):</a:t>
            </a:r>
          </a:p>
          <a:p>
            <a:pPr marL="628650" lvl="1" indent="-171450">
              <a:buFont typeface="Arial" panose="020B0604020202020204" pitchFamily="34" charset="0"/>
              <a:buChar char="•"/>
            </a:pPr>
            <a:r>
              <a:rPr lang="en-US" dirty="0"/>
              <a:t>After removing PPE.</a:t>
            </a:r>
          </a:p>
          <a:p>
            <a:pPr marL="628650" lvl="1" indent="-171450">
              <a:buFont typeface="Arial" panose="020B0604020202020204" pitchFamily="34" charset="0"/>
              <a:buChar char="•"/>
            </a:pPr>
            <a:r>
              <a:rPr lang="en-US" dirty="0"/>
              <a:t>Before and after eating or drinking.</a:t>
            </a:r>
          </a:p>
          <a:p>
            <a:pPr marL="628650" lvl="1" indent="-171450">
              <a:buFont typeface="Arial" panose="020B0604020202020204" pitchFamily="34" charset="0"/>
              <a:buChar char="•"/>
            </a:pPr>
            <a:r>
              <a:rPr lang="en-US" dirty="0"/>
              <a:t>After using the restroom.</a:t>
            </a:r>
          </a:p>
          <a:p>
            <a:pPr marL="171450" indent="-171450">
              <a:buFont typeface="Arial" panose="020B0604020202020204" pitchFamily="34" charset="0"/>
              <a:buChar char="•"/>
            </a:pPr>
            <a:r>
              <a:rPr lang="en-US" dirty="0"/>
              <a:t>To be effective, hand washing must be done using proper technique.</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59</a:t>
            </a:fld>
            <a:endParaRPr lang="en-US" dirty="0"/>
          </a:p>
        </p:txBody>
      </p:sp>
    </p:spTree>
    <p:extLst>
      <p:ext uri="{BB962C8B-B14F-4D97-AF65-F5344CB8AC3E}">
        <p14:creationId xmlns:p14="http://schemas.microsoft.com/office/powerpoint/2010/main" val="845273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Transcript:</a:t>
            </a:r>
          </a:p>
          <a:p>
            <a:r>
              <a:rPr lang="en-US" sz="1200" b="0" i="0" kern="1200" dirty="0">
                <a:solidFill>
                  <a:schemeClr val="tx1"/>
                </a:solidFill>
                <a:effectLst/>
                <a:latin typeface="+mn-lt"/>
                <a:ea typeface="+mn-ea"/>
                <a:cs typeface="+mn-cs"/>
              </a:rPr>
              <a:t>To appropriately wash your hands, first, wet your hands and wrists under the running water. Keep your hands and wrists below the level of your elbow. Apply soap from the dispenser. Then, work your hands together to work up a lather. Wash vigorously for at least 20 seconds. Pay particular attention to the following areas – grasp, circle and wash each wrist with the opposite hand. Wash the palms and backs of your hands. Wash the areas between your fingers. Rub your nails against the palms of your hands to clean underneath them. Rinse your hands and wrists under the running water, keeping your hands lower than your elbows and your fingertips down. Using a clean, dry paper towel, dry your hands starting at the fingertips, moving back toward the elbow. Drying your hands thoroughly keeps them from becoming chapped. Discard the paper towel in a facility approved waste container. Use another clean, dry paper towel to turn off the faucet and discard the paper towel in a facility approved waste container. Use a clean paper towel to cover the handle before opening the door. If the door does not have a handle, push the door open with your hip and shoulder to exit. As an alternative to washing with soap and water, you may use an alcohol-based hand sanitizer. After using an alcohol-based hand sanitizer, wash your hands with soap and water as soon as possible.  </a:t>
            </a:r>
            <a:endParaRPr lang="en-US" dirty="0"/>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60</a:t>
            </a:fld>
            <a:endParaRPr lang="en-US" dirty="0"/>
          </a:p>
        </p:txBody>
      </p:sp>
    </p:spTree>
    <p:extLst>
      <p:ext uri="{BB962C8B-B14F-4D97-AF65-F5344CB8AC3E}">
        <p14:creationId xmlns:p14="http://schemas.microsoft.com/office/powerpoint/2010/main" val="925387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How long should it take you to wash your hands properly?</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61</a:t>
            </a:fld>
            <a:endParaRPr lang="en-US" dirty="0"/>
          </a:p>
        </p:txBody>
      </p:sp>
    </p:spTree>
    <p:extLst>
      <p:ext uri="{BB962C8B-B14F-4D97-AF65-F5344CB8AC3E}">
        <p14:creationId xmlns:p14="http://schemas.microsoft.com/office/powerpoint/2010/main" val="10266505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How long should it take you to wash your hands properly?</a:t>
            </a:r>
          </a:p>
          <a:p>
            <a:pPr marL="171450" indent="-171450">
              <a:buFont typeface="Arial" panose="020B0604020202020204" pitchFamily="34" charset="0"/>
              <a:buChar char="•"/>
            </a:pPr>
            <a:r>
              <a:rPr lang="en-US" dirty="0"/>
              <a:t>At least 20 seconds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62</a:t>
            </a:fld>
            <a:endParaRPr lang="en-US" dirty="0"/>
          </a:p>
        </p:txBody>
      </p:sp>
    </p:spTree>
    <p:extLst>
      <p:ext uri="{BB962C8B-B14F-4D97-AF65-F5344CB8AC3E}">
        <p14:creationId xmlns:p14="http://schemas.microsoft.com/office/powerpoint/2010/main" val="7717438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What areas should you be sure to clean while washing your hands?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63</a:t>
            </a:fld>
            <a:endParaRPr lang="en-US" dirty="0"/>
          </a:p>
        </p:txBody>
      </p:sp>
    </p:spTree>
    <p:extLst>
      <p:ext uri="{BB962C8B-B14F-4D97-AF65-F5344CB8AC3E}">
        <p14:creationId xmlns:p14="http://schemas.microsoft.com/office/powerpoint/2010/main" val="27941245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r>
              <a:rPr lang="en-US" dirty="0"/>
              <a:t>What areas should you be sure to clean while washing your hands?</a:t>
            </a:r>
          </a:p>
          <a:p>
            <a:pPr marL="171450" indent="-171450">
              <a:buFont typeface="Arial" panose="020B0604020202020204" pitchFamily="34" charset="0"/>
              <a:buChar char="•"/>
            </a:pPr>
            <a:r>
              <a:rPr lang="en-US" dirty="0"/>
              <a:t>The palms and backs of the hands</a:t>
            </a:r>
          </a:p>
          <a:p>
            <a:pPr marL="171450" indent="-171450">
              <a:buFont typeface="Arial" panose="020B0604020202020204" pitchFamily="34" charset="0"/>
              <a:buChar char="•"/>
            </a:pPr>
            <a:r>
              <a:rPr lang="en-US" dirty="0"/>
              <a:t>In between the fingers</a:t>
            </a:r>
          </a:p>
          <a:p>
            <a:pPr marL="171450" indent="-171450">
              <a:buFont typeface="Arial" panose="020B0604020202020204" pitchFamily="34" charset="0"/>
              <a:buChar char="•"/>
            </a:pPr>
            <a:r>
              <a:rPr lang="en-US" dirty="0"/>
              <a:t>The wrists</a:t>
            </a:r>
          </a:p>
          <a:p>
            <a:pPr marL="171450" indent="-171450">
              <a:buFont typeface="Arial" panose="020B0604020202020204" pitchFamily="34" charset="0"/>
              <a:buChar char="•"/>
            </a:pPr>
            <a:r>
              <a:rPr lang="en-US" dirty="0"/>
              <a:t>Underneath the nails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64</a:t>
            </a:fld>
            <a:endParaRPr lang="en-US" dirty="0"/>
          </a:p>
        </p:txBody>
      </p:sp>
    </p:spTree>
    <p:extLst>
      <p:ext uri="{BB962C8B-B14F-4D97-AF65-F5344CB8AC3E}">
        <p14:creationId xmlns:p14="http://schemas.microsoft.com/office/powerpoint/2010/main" val="34718398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pPr marL="171450" indent="-171450">
              <a:buFont typeface="Arial" panose="020B0604020202020204" pitchFamily="34" charset="0"/>
              <a:buChar char="•"/>
            </a:pPr>
            <a:r>
              <a:rPr lang="en-US" dirty="0"/>
              <a:t>An alcohol-based hand sanitizer can be used to decontaminate the hands if soap and water are not readily available.</a:t>
            </a:r>
          </a:p>
          <a:p>
            <a:pPr marL="171450" indent="-171450">
              <a:buFont typeface="Arial" panose="020B0604020202020204" pitchFamily="34" charset="0"/>
              <a:buChar char="•"/>
            </a:pPr>
            <a:r>
              <a:rPr lang="en-US" dirty="0"/>
              <a:t>Alcohol-based hand sanitizers may not be as effective if the hands are visibly soiled.</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65</a:t>
            </a:fld>
            <a:endParaRPr lang="en-US" dirty="0"/>
          </a:p>
        </p:txBody>
      </p:sp>
    </p:spTree>
    <p:extLst>
      <p:ext uri="{BB962C8B-B14F-4D97-AF65-F5344CB8AC3E}">
        <p14:creationId xmlns:p14="http://schemas.microsoft.com/office/powerpoint/2010/main" val="42330051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pPr marL="171450" indent="-171450">
              <a:buFont typeface="Arial" panose="020B0604020202020204" pitchFamily="34" charset="0"/>
              <a:buChar char="•"/>
            </a:pPr>
            <a:r>
              <a:rPr lang="en-US" dirty="0"/>
              <a:t>To use an alcohol-based hand sanitizer:</a:t>
            </a:r>
          </a:p>
          <a:p>
            <a:pPr marL="628650" lvl="1" indent="-171450">
              <a:buFont typeface="Arial" panose="020B0604020202020204" pitchFamily="34" charset="0"/>
              <a:buChar char="•"/>
            </a:pPr>
            <a:r>
              <a:rPr lang="en-US" dirty="0"/>
              <a:t>Dispense the recommended amount of product into your palm.</a:t>
            </a:r>
          </a:p>
          <a:p>
            <a:pPr marL="628650" lvl="1" indent="-171450">
              <a:buFont typeface="Arial" panose="020B0604020202020204" pitchFamily="34" charset="0"/>
              <a:buChar char="•"/>
            </a:pPr>
            <a:r>
              <a:rPr lang="en-US" dirty="0"/>
              <a:t>Rub your hands to cover all surfaces of both hands, including underneath the nails and between the fingers.</a:t>
            </a:r>
          </a:p>
          <a:p>
            <a:pPr marL="628650" lvl="1" indent="-171450">
              <a:buFont typeface="Arial" panose="020B0604020202020204" pitchFamily="34" charset="0"/>
              <a:buChar char="•"/>
            </a:pPr>
            <a:r>
              <a:rPr lang="en-US" dirty="0"/>
              <a:t>Continue rubbing the hands until the product dries.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66</a:t>
            </a:fld>
            <a:endParaRPr lang="en-US" dirty="0"/>
          </a:p>
        </p:txBody>
      </p:sp>
    </p:spTree>
    <p:extLst>
      <p:ext uri="{BB962C8B-B14F-4D97-AF65-F5344CB8AC3E}">
        <p14:creationId xmlns:p14="http://schemas.microsoft.com/office/powerpoint/2010/main" val="1239407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Washing</a:t>
            </a:r>
          </a:p>
          <a:p>
            <a:endParaRPr lang="en-US" dirty="0"/>
          </a:p>
          <a:p>
            <a:pPr marL="171450" indent="-171450">
              <a:buFont typeface="Arial" panose="020B0604020202020204" pitchFamily="34" charset="0"/>
              <a:buChar char="•"/>
            </a:pPr>
            <a:r>
              <a:rPr lang="en-US" dirty="0"/>
              <a:t>Wash your hands with soap and water as soon as possible after using an alcohol-based hand sanitizer.</a:t>
            </a:r>
          </a:p>
          <a:p>
            <a:pPr marL="628650" lvl="1" indent="-171450">
              <a:buFont typeface="Arial" panose="020B0604020202020204" pitchFamily="34" charset="0"/>
              <a:buChar char="•"/>
            </a:pPr>
            <a:r>
              <a:rPr lang="en-US" dirty="0"/>
              <a:t>Alcohol-based hand sanitizers may not eliminate all types of pathogens.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67</a:t>
            </a:fld>
            <a:endParaRPr lang="en-US" dirty="0"/>
          </a:p>
        </p:txBody>
      </p:sp>
    </p:spTree>
    <p:extLst>
      <p:ext uri="{BB962C8B-B14F-4D97-AF65-F5344CB8AC3E}">
        <p14:creationId xmlns:p14="http://schemas.microsoft.com/office/powerpoint/2010/main" val="336498705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Disposable equipment and supplies need to be discarded properly to limit other’s risk of exposure.</a:t>
            </a:r>
          </a:p>
          <a:p>
            <a:pPr marL="171450" indent="-171450">
              <a:buFont typeface="Arial" panose="020B0604020202020204" pitchFamily="34" charset="0"/>
              <a:buChar char="•"/>
            </a:pPr>
            <a:r>
              <a:rPr lang="en-US" dirty="0"/>
              <a:t>Reusable equipment and surfaces that have been contaminated by blood or other potentially infectious materials need to be properly cleaned and disinfected.</a:t>
            </a:r>
          </a:p>
        </p:txBody>
      </p:sp>
      <p:sp>
        <p:nvSpPr>
          <p:cNvPr id="4" name="Slide Number Placeholder 3"/>
          <p:cNvSpPr>
            <a:spLocks noGrp="1"/>
          </p:cNvSpPr>
          <p:nvPr>
            <p:ph type="sldNum" sz="quarter" idx="5"/>
          </p:nvPr>
        </p:nvSpPr>
        <p:spPr/>
        <p:txBody>
          <a:bodyPr/>
          <a:lstStyle/>
          <a:p>
            <a:fld id="{5C5B6A4F-6C22-4FB4-86DC-3840167DBAF1}" type="slidenum">
              <a:rPr lang="en-US" smtClean="0"/>
              <a:t>68</a:t>
            </a:fld>
            <a:endParaRPr lang="en-US" dirty="0"/>
          </a:p>
        </p:txBody>
      </p:sp>
    </p:spTree>
    <p:extLst>
      <p:ext uri="{BB962C8B-B14F-4D97-AF65-F5344CB8AC3E}">
        <p14:creationId xmlns:p14="http://schemas.microsoft.com/office/powerpoint/2010/main" val="252205458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Always wear latex-free disposable gloves and other PPE as needed when cleaning equipment or surfaces or disposing of contaminated equipment or supplies.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69</a:t>
            </a:fld>
            <a:endParaRPr lang="en-US" dirty="0"/>
          </a:p>
        </p:txBody>
      </p:sp>
    </p:spTree>
    <p:extLst>
      <p:ext uri="{BB962C8B-B14F-4D97-AF65-F5344CB8AC3E}">
        <p14:creationId xmlns:p14="http://schemas.microsoft.com/office/powerpoint/2010/main" val="241797210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Place soiled items in labeled biohazard containers for disposal, cleaning or laundering according to the procedures in your employer’s exposure control plan.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70</a:t>
            </a:fld>
            <a:endParaRPr lang="en-US" dirty="0"/>
          </a:p>
        </p:txBody>
      </p:sp>
    </p:spTree>
    <p:extLst>
      <p:ext uri="{BB962C8B-B14F-4D97-AF65-F5344CB8AC3E}">
        <p14:creationId xmlns:p14="http://schemas.microsoft.com/office/powerpoint/2010/main" val="227309121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“Sharps”: objects contaminated with blood or other potentially infectious materials that could cause puncture wounds or lacerations, such as used needles or broken glass.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71</a:t>
            </a:fld>
            <a:endParaRPr lang="en-US" dirty="0"/>
          </a:p>
        </p:txBody>
      </p:sp>
    </p:spTree>
    <p:extLst>
      <p:ext uri="{BB962C8B-B14F-4D97-AF65-F5344CB8AC3E}">
        <p14:creationId xmlns:p14="http://schemas.microsoft.com/office/powerpoint/2010/main" val="1702797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Carefully dispose of sharps in a puncture-resistant sharps container immediately after using them to limit others’ risk for injury and exposure to bloodborne pathogens.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72</a:t>
            </a:fld>
            <a:endParaRPr lang="en-US" dirty="0"/>
          </a:p>
        </p:txBody>
      </p:sp>
    </p:spTree>
    <p:extLst>
      <p:ext uri="{BB962C8B-B14F-4D97-AF65-F5344CB8AC3E}">
        <p14:creationId xmlns:p14="http://schemas.microsoft.com/office/powerpoint/2010/main" val="39107968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Never recap a sharp object before disposing of it, because you could stick yourself while trying to replace the cap.</a:t>
            </a:r>
          </a:p>
          <a:p>
            <a:pPr marL="171450" indent="-171450">
              <a:buFont typeface="Arial" panose="020B0604020202020204" pitchFamily="34" charset="0"/>
              <a:buChar char="•"/>
            </a:pPr>
            <a:r>
              <a:rPr lang="en-US" dirty="0"/>
              <a:t>Never overfill an sharps container.</a:t>
            </a:r>
          </a:p>
          <a:p>
            <a:pPr marL="171450" indent="-171450">
              <a:buFont typeface="Arial" panose="020B0604020202020204" pitchFamily="34" charset="0"/>
              <a:buChar char="•"/>
            </a:pPr>
            <a:r>
              <a:rPr lang="en-US" dirty="0"/>
              <a:t>Never open, empty or reuse a sharps container.</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73</a:t>
            </a:fld>
            <a:endParaRPr lang="en-US" dirty="0"/>
          </a:p>
        </p:txBody>
      </p:sp>
    </p:spTree>
    <p:extLst>
      <p:ext uri="{BB962C8B-B14F-4D97-AF65-F5344CB8AC3E}">
        <p14:creationId xmlns:p14="http://schemas.microsoft.com/office/powerpoint/2010/main" val="22201279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Never clean up broken glass using your hands.</a:t>
            </a:r>
          </a:p>
          <a:p>
            <a:pPr marL="171450" indent="-171450">
              <a:buFont typeface="Arial" panose="020B0604020202020204" pitchFamily="34" charset="0"/>
              <a:buChar char="•"/>
            </a:pPr>
            <a:r>
              <a:rPr lang="en-US" dirty="0"/>
              <a:t>Because trash bags may contain sharp objects, avoid packing trash bags down with your hands or swinging them near your legs when you walk.</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74</a:t>
            </a:fld>
            <a:endParaRPr lang="en-US" dirty="0"/>
          </a:p>
        </p:txBody>
      </p:sp>
    </p:spTree>
    <p:extLst>
      <p:ext uri="{BB962C8B-B14F-4D97-AF65-F5344CB8AC3E}">
        <p14:creationId xmlns:p14="http://schemas.microsoft.com/office/powerpoint/2010/main" val="30955317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Spills of blood or other potentially infectious materials must be cleaned up promptly and properly to limit the potential for exposure to bloodborne pathogens.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75</a:t>
            </a:fld>
            <a:endParaRPr lang="en-US" dirty="0"/>
          </a:p>
        </p:txBody>
      </p:sp>
    </p:spTree>
    <p:extLst>
      <p:ext uri="{BB962C8B-B14F-4D97-AF65-F5344CB8AC3E}">
        <p14:creationId xmlns:p14="http://schemas.microsoft.com/office/powerpoint/2010/main" val="1283990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Cleaning up spills of blood or other potentially infectious materials is a two-step process.</a:t>
            </a:r>
          </a:p>
          <a:p>
            <a:pPr marL="628650" lvl="1" indent="-171450">
              <a:buFont typeface="Arial" panose="020B0604020202020204" pitchFamily="34" charset="0"/>
              <a:buChar char="•"/>
            </a:pPr>
            <a:r>
              <a:rPr lang="en-US" dirty="0"/>
              <a:t>First, the surface must be cleaned.</a:t>
            </a:r>
          </a:p>
          <a:p>
            <a:pPr marL="628650" lvl="1" indent="-171450">
              <a:buFont typeface="Arial" panose="020B0604020202020204" pitchFamily="34" charset="0"/>
              <a:buChar char="•"/>
            </a:pPr>
            <a:r>
              <a:rPr lang="en-US" dirty="0"/>
              <a:t>Then, the surface must be disinfected.</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76</a:t>
            </a:fld>
            <a:endParaRPr lang="en-US" dirty="0"/>
          </a:p>
        </p:txBody>
      </p:sp>
    </p:spTree>
    <p:extLst>
      <p:ext uri="{BB962C8B-B14F-4D97-AF65-F5344CB8AC3E}">
        <p14:creationId xmlns:p14="http://schemas.microsoft.com/office/powerpoint/2010/main" val="42649960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r>
              <a:rPr lang="en-US" dirty="0"/>
              <a:t>Transcript:</a:t>
            </a:r>
          </a:p>
          <a:p>
            <a:r>
              <a:rPr lang="en-US" sz="1200" b="0" i="0" kern="1200" dirty="0">
                <a:solidFill>
                  <a:schemeClr val="tx1"/>
                </a:solidFill>
                <a:effectLst/>
                <a:latin typeface="+mn-lt"/>
                <a:ea typeface="+mn-ea"/>
                <a:cs typeface="+mn-cs"/>
              </a:rPr>
              <a:t>A spill of blood or other potentially infectious materials must be cleaned up promptly and properly. To protect yourself and others, follow these steps – first, block access to the area to protect others from potential exposure. Next, gather your cleaning supplies. Use the supplies specified in your employer’s exposure control plan. This might include, disposable tongs, disposable absorbent towels, a solidifier, disposable scoop and scraper, a biohazard bag, a biohazard sharps container, and 10% bleach water disinfectant solution. Then, put on the appropriate personal protective equipment according to your employer’s exposure control plan. You should always wear disposable, non-latex gloves when coming into contact with blood or other potentially infectious materials. You might also need a gown, shoe covers, eyewear, a mask or a face shield. Before cleaning up the spill, remove any sharp objects using tongs or a disposable scoop and scraper – never use your hands. Remember to dispose of the sharp object in a biohazard sharps container. Wipe up the spill using disposable absorbent towels. Dispose of the towels in a biohazard bag. If available, you can also use a solidifier to absorb the spill – just pour the powder onto the spill and scoop up the mix. Dispose of soiled materials in a biohazard container. Put on clean gloves. When using a bleach solution, always wear gloves and eye protection and ensure good ventilation. Then, flood the area with a disinfectant solution. Also, be sure to let the bleach solution stand on the surface for at least 10 minutes. Finally, use clean absorbent materials to wipe up the disinfectant solution and dry the area. Dispose of all soiled materials, including your personal protective equipment, in a biohazard bag.  </a:t>
            </a:r>
            <a:endParaRPr lang="en-US" dirty="0"/>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77</a:t>
            </a:fld>
            <a:endParaRPr lang="en-US" dirty="0"/>
          </a:p>
        </p:txBody>
      </p:sp>
    </p:spTree>
    <p:extLst>
      <p:ext uri="{BB962C8B-B14F-4D97-AF65-F5344CB8AC3E}">
        <p14:creationId xmlns:p14="http://schemas.microsoft.com/office/powerpoint/2010/main" val="20841202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a Safe Environment</a:t>
            </a:r>
          </a:p>
          <a:p>
            <a:endParaRPr lang="en-US" dirty="0"/>
          </a:p>
          <a:p>
            <a:pPr marL="171450" indent="-171450">
              <a:buFont typeface="Arial" panose="020B0604020202020204" pitchFamily="34" charset="0"/>
              <a:buChar char="•"/>
            </a:pPr>
            <a:r>
              <a:rPr lang="en-US" dirty="0"/>
              <a:t>Scrub equipment, boots and leather goods using a brush and hot, soapy water.</a:t>
            </a:r>
          </a:p>
          <a:p>
            <a:pPr marL="171450" indent="-171450">
              <a:buFont typeface="Arial" panose="020B0604020202020204" pitchFamily="34" charset="0"/>
              <a:buChar char="•"/>
            </a:pPr>
            <a:r>
              <a:rPr lang="en-US" dirty="0"/>
              <a:t>Specific procedures for cleaning and disinfecting equipment and work clothes should be outlined in the exposure control plan.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78</a:t>
            </a:fld>
            <a:endParaRPr lang="en-US" dirty="0"/>
          </a:p>
        </p:txBody>
      </p:sp>
    </p:spTree>
    <p:extLst>
      <p:ext uri="{BB962C8B-B14F-4D97-AF65-F5344CB8AC3E}">
        <p14:creationId xmlns:p14="http://schemas.microsoft.com/office/powerpoint/2010/main" val="29088584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Exposure Incident Occurs</a:t>
            </a:r>
          </a:p>
          <a:p>
            <a:endParaRPr lang="en-US" dirty="0"/>
          </a:p>
          <a:p>
            <a:pPr marL="171450" indent="-171450">
              <a:buFont typeface="Arial" panose="020B0604020202020204" pitchFamily="34" charset="0"/>
              <a:buChar char="•"/>
            </a:pPr>
            <a:r>
              <a:rPr lang="en-US" dirty="0"/>
              <a:t>An exposure incident occurs when:</a:t>
            </a:r>
          </a:p>
          <a:p>
            <a:pPr marL="628650" lvl="1" indent="-171450">
              <a:buFont typeface="Arial" panose="020B0604020202020204" pitchFamily="34" charset="0"/>
              <a:buChar char="•"/>
            </a:pPr>
            <a:r>
              <a:rPr lang="en-US" dirty="0"/>
              <a:t>A person’s blood or other potentially infectious material comes into contact with another person’s eyes, mouth or an opening or break in the skin.</a:t>
            </a:r>
          </a:p>
          <a:p>
            <a:pPr marL="628650" lvl="1" indent="-171450">
              <a:buFont typeface="Arial" panose="020B0604020202020204" pitchFamily="34" charset="0"/>
              <a:buChar char="•"/>
            </a:pPr>
            <a:r>
              <a:rPr lang="en-US" dirty="0"/>
              <a:t>A person experiences a needlestick injury.</a:t>
            </a:r>
          </a:p>
        </p:txBody>
      </p:sp>
      <p:sp>
        <p:nvSpPr>
          <p:cNvPr id="4" name="Slide Number Placeholder 3"/>
          <p:cNvSpPr>
            <a:spLocks noGrp="1"/>
          </p:cNvSpPr>
          <p:nvPr>
            <p:ph type="sldNum" sz="quarter" idx="5"/>
          </p:nvPr>
        </p:nvSpPr>
        <p:spPr/>
        <p:txBody>
          <a:bodyPr/>
          <a:lstStyle/>
          <a:p>
            <a:fld id="{5C5B6A4F-6C22-4FB4-86DC-3840167DBAF1}" type="slidenum">
              <a:rPr lang="en-US" smtClean="0"/>
              <a:t>79</a:t>
            </a:fld>
            <a:endParaRPr lang="en-US" dirty="0"/>
          </a:p>
        </p:txBody>
      </p:sp>
    </p:spTree>
    <p:extLst>
      <p:ext uri="{BB962C8B-B14F-4D97-AF65-F5344CB8AC3E}">
        <p14:creationId xmlns:p14="http://schemas.microsoft.com/office/powerpoint/2010/main" val="23427104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Exposure Incident Occurs</a:t>
            </a:r>
          </a:p>
          <a:p>
            <a:endParaRPr lang="en-US" dirty="0"/>
          </a:p>
          <a:p>
            <a:pPr marL="171450" indent="-171450">
              <a:buFont typeface="Arial" panose="020B0604020202020204" pitchFamily="34" charset="0"/>
              <a:buChar char="•"/>
            </a:pPr>
            <a:r>
              <a:rPr lang="en-US" dirty="0"/>
              <a:t>In the event of an exposure incident, follow these steps immediately:</a:t>
            </a:r>
          </a:p>
          <a:p>
            <a:pPr marL="628650" lvl="1" indent="-171450">
              <a:buFont typeface="Arial" panose="020B0604020202020204" pitchFamily="34" charset="0"/>
              <a:buChar char="•"/>
            </a:pPr>
            <a:r>
              <a:rPr lang="en-US" dirty="0"/>
              <a:t>Decontaminate.</a:t>
            </a:r>
          </a:p>
          <a:p>
            <a:pPr marL="628650" lvl="1" indent="-171450">
              <a:buFont typeface="Arial" panose="020B0604020202020204" pitchFamily="34" charset="0"/>
              <a:buChar char="•"/>
            </a:pPr>
            <a:r>
              <a:rPr lang="en-US" dirty="0"/>
              <a:t>Notify the appropriate people.</a:t>
            </a:r>
          </a:p>
          <a:p>
            <a:pPr marL="628650" lvl="1" indent="-171450">
              <a:buFont typeface="Arial" panose="020B0604020202020204" pitchFamily="34" charset="0"/>
              <a:buChar char="•"/>
            </a:pPr>
            <a:r>
              <a:rPr lang="en-US" dirty="0"/>
              <a:t>Complete the necessary decontamination.</a:t>
            </a:r>
          </a:p>
          <a:p>
            <a:pPr marL="628650" lvl="1" indent="-171450">
              <a:buFont typeface="Arial" panose="020B0604020202020204" pitchFamily="34" charset="0"/>
              <a:buChar char="•"/>
            </a:pPr>
            <a:r>
              <a:rPr lang="en-US" dirty="0"/>
              <a:t>Seek follow-up care.</a:t>
            </a:r>
          </a:p>
          <a:p>
            <a:pPr marL="628650" lvl="1" indent="-171450">
              <a:buFont typeface="Arial" panose="020B0604020202020204" pitchFamily="34" charset="0"/>
              <a:buChar char="•"/>
            </a:pPr>
            <a:endParaRPr lang="en-US" dirty="0"/>
          </a:p>
          <a:p>
            <a:r>
              <a:rPr lang="en-US" dirty="0"/>
              <a:t>	</a:t>
            </a:r>
          </a:p>
        </p:txBody>
      </p:sp>
      <p:sp>
        <p:nvSpPr>
          <p:cNvPr id="4" name="Slide Number Placeholder 3"/>
          <p:cNvSpPr>
            <a:spLocks noGrp="1"/>
          </p:cNvSpPr>
          <p:nvPr>
            <p:ph type="sldNum" sz="quarter" idx="5"/>
          </p:nvPr>
        </p:nvSpPr>
        <p:spPr/>
        <p:txBody>
          <a:bodyPr/>
          <a:lstStyle/>
          <a:p>
            <a:fld id="{5C5B6A4F-6C22-4FB4-86DC-3840167DBAF1}" type="slidenum">
              <a:rPr lang="en-US" smtClean="0"/>
              <a:t>80</a:t>
            </a:fld>
            <a:endParaRPr lang="en-US" dirty="0"/>
          </a:p>
        </p:txBody>
      </p:sp>
    </p:spTree>
    <p:extLst>
      <p:ext uri="{BB962C8B-B14F-4D97-AF65-F5344CB8AC3E}">
        <p14:creationId xmlns:p14="http://schemas.microsoft.com/office/powerpoint/2010/main" val="25113167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Exposure Incident Occurs</a:t>
            </a:r>
          </a:p>
          <a:p>
            <a:endParaRPr lang="en-US" dirty="0"/>
          </a:p>
          <a:p>
            <a:pPr marL="171450" indent="-171450">
              <a:buFont typeface="Arial" panose="020B0604020202020204" pitchFamily="34" charset="0"/>
              <a:buChar char="•"/>
            </a:pPr>
            <a:r>
              <a:rPr lang="en-US" dirty="0"/>
              <a:t>First, decontaminate the exposed area:</a:t>
            </a:r>
          </a:p>
          <a:p>
            <a:pPr marL="628650" lvl="1" indent="-171450">
              <a:buFont typeface="Arial" panose="020B0604020202020204" pitchFamily="34" charset="0"/>
              <a:buChar char="•"/>
            </a:pPr>
            <a:r>
              <a:rPr lang="en-US" dirty="0"/>
              <a:t>Wash needlestick injuries, cuts and contaminated skin thoroughly with soap and water.</a:t>
            </a:r>
          </a:p>
          <a:p>
            <a:pPr marL="628650" lvl="1" indent="-171450">
              <a:buFont typeface="Arial" panose="020B0604020202020204" pitchFamily="34" charset="0"/>
              <a:buChar char="•"/>
            </a:pPr>
            <a:r>
              <a:rPr lang="en-US" dirty="0"/>
              <a:t>If blood or another potentially infectious material splashes into your mouth or nose, flush the area with water.</a:t>
            </a:r>
          </a:p>
          <a:p>
            <a:pPr marL="628650" lvl="1" indent="-171450">
              <a:buFont typeface="Arial" panose="020B0604020202020204" pitchFamily="34" charset="0"/>
              <a:buChar char="•"/>
            </a:pPr>
            <a:r>
              <a:rPr lang="en-US" dirty="0"/>
              <a:t>If blood or another potentially infectious material splashes into your eyes, irrigate them with clean water, saline or a sterile </a:t>
            </a:r>
            <a:r>
              <a:rPr lang="en-US" dirty="0" err="1"/>
              <a:t>irrigant</a:t>
            </a:r>
            <a:r>
              <a:rPr lang="en-US" dirty="0"/>
              <a:t> for 15 to 20 minutes.</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81</a:t>
            </a:fld>
            <a:endParaRPr lang="en-US" dirty="0"/>
          </a:p>
        </p:txBody>
      </p:sp>
    </p:spTree>
    <p:extLst>
      <p:ext uri="{BB962C8B-B14F-4D97-AF65-F5344CB8AC3E}">
        <p14:creationId xmlns:p14="http://schemas.microsoft.com/office/powerpoint/2010/main" val="40249821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Exposure Incident Occurs</a:t>
            </a:r>
          </a:p>
          <a:p>
            <a:endParaRPr lang="en-US" dirty="0"/>
          </a:p>
          <a:p>
            <a:pPr marL="171450" indent="-171450">
              <a:buFont typeface="Arial" panose="020B0604020202020204" pitchFamily="34" charset="0"/>
              <a:buChar char="•"/>
            </a:pPr>
            <a:r>
              <a:rPr lang="en-US" dirty="0"/>
              <a:t>Report the incident to the appropriate person at your place of employment.</a:t>
            </a:r>
          </a:p>
          <a:p>
            <a:pPr marL="171450" indent="-171450">
              <a:buFont typeface="Arial" panose="020B0604020202020204" pitchFamily="34" charset="0"/>
              <a:buChar char="•"/>
            </a:pPr>
            <a:r>
              <a:rPr lang="en-US" dirty="0"/>
              <a:t>Complete the necessary documentation.</a:t>
            </a:r>
          </a:p>
          <a:p>
            <a:pPr marL="628650" lvl="1" indent="-171450">
              <a:buFont typeface="Arial" panose="020B0604020202020204" pitchFamily="34" charset="0"/>
              <a:buChar char="•"/>
            </a:pPr>
            <a:r>
              <a:rPr lang="en-US" dirty="0"/>
              <a:t>Incident report form</a:t>
            </a:r>
          </a:p>
          <a:p>
            <a:pPr marL="628650" lvl="1" indent="-171450">
              <a:buFont typeface="Arial" panose="020B0604020202020204" pitchFamily="34" charset="0"/>
              <a:buChar char="•"/>
            </a:pPr>
            <a:r>
              <a:rPr lang="en-US" dirty="0"/>
              <a:t>Sharps injury log</a:t>
            </a:r>
          </a:p>
          <a:p>
            <a:pPr marL="171450" indent="-171450">
              <a:buFont typeface="Arial" panose="020B0604020202020204" pitchFamily="34" charset="0"/>
              <a:buChar char="•"/>
            </a:pPr>
            <a:r>
              <a:rPr lang="en-US" dirty="0"/>
              <a:t>Seek immediate follow-up care per your employer’s exposure control plan.</a:t>
            </a:r>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82</a:t>
            </a:fld>
            <a:endParaRPr lang="en-US" dirty="0"/>
          </a:p>
        </p:txBody>
      </p:sp>
    </p:spTree>
    <p:extLst>
      <p:ext uri="{BB962C8B-B14F-4D97-AF65-F5344CB8AC3E}">
        <p14:creationId xmlns:p14="http://schemas.microsoft.com/office/powerpoint/2010/main" val="8168685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Wrap-Up</a:t>
            </a:r>
          </a:p>
          <a:p>
            <a:endParaRPr lang="en-US" dirty="0"/>
          </a:p>
          <a:p>
            <a:pPr marL="171450" indent="-171450">
              <a:buFont typeface="Arial" panose="020B0604020202020204" pitchFamily="34" charset="0"/>
              <a:buChar char="•"/>
            </a:pPr>
            <a:r>
              <a:rPr lang="en-US" dirty="0"/>
              <a:t>Bloodborne Pathogens Game of Chance Activity</a:t>
            </a:r>
          </a:p>
          <a:p>
            <a:pPr marL="685800" lvl="1" indent="-228600">
              <a:buFont typeface="+mj-lt"/>
              <a:buAutoNum type="arabicPeriod"/>
            </a:pPr>
            <a:r>
              <a:rPr lang="en-US" dirty="0"/>
              <a:t>True or False?</a:t>
            </a:r>
          </a:p>
          <a:p>
            <a:pPr marL="685800" lvl="1" indent="-228600">
              <a:buFont typeface="+mj-lt"/>
              <a:buAutoNum type="arabicPeriod"/>
            </a:pPr>
            <a:r>
              <a:rPr lang="en-US" dirty="0"/>
              <a:t>What would you do?</a:t>
            </a:r>
          </a:p>
          <a:p>
            <a:pPr marL="685800" lvl="1" indent="-228600">
              <a:buFont typeface="+mj-lt"/>
              <a:buAutoNum type="arabicPeriod"/>
            </a:pPr>
            <a:r>
              <a:rPr lang="en-US" dirty="0"/>
              <a:t>Show me</a:t>
            </a:r>
          </a:p>
          <a:p>
            <a:pPr marL="685800" lvl="1" indent="-228600">
              <a:buFont typeface="+mj-lt"/>
              <a:buAutoNum type="arabicPeriod"/>
            </a:pPr>
            <a:r>
              <a:rPr lang="en-US" dirty="0"/>
              <a:t>Sequence the steps</a:t>
            </a:r>
          </a:p>
          <a:p>
            <a:pPr marL="685800" lvl="1" indent="-228600">
              <a:buFont typeface="+mj-lt"/>
              <a:buAutoNum type="arabicPeriod"/>
            </a:pPr>
            <a:r>
              <a:rPr lang="en-US" dirty="0"/>
              <a:t>Short answer</a:t>
            </a:r>
          </a:p>
          <a:p>
            <a:pPr marL="685800" lvl="1" indent="-228600">
              <a:buFont typeface="+mj-lt"/>
              <a:buAutoNum type="arabicPeriod"/>
            </a:pPr>
            <a:r>
              <a:rPr lang="en-US" dirty="0"/>
              <a:t>Instructor wild card</a:t>
            </a:r>
          </a:p>
        </p:txBody>
      </p:sp>
      <p:sp>
        <p:nvSpPr>
          <p:cNvPr id="4" name="Slide Number Placeholder 3"/>
          <p:cNvSpPr>
            <a:spLocks noGrp="1"/>
          </p:cNvSpPr>
          <p:nvPr>
            <p:ph type="sldNum" sz="quarter" idx="5"/>
          </p:nvPr>
        </p:nvSpPr>
        <p:spPr/>
        <p:txBody>
          <a:bodyPr/>
          <a:lstStyle/>
          <a:p>
            <a:fld id="{5C5B6A4F-6C22-4FB4-86DC-3840167DBAF1}" type="slidenum">
              <a:rPr lang="en-US" smtClean="0"/>
              <a:t>83</a:t>
            </a:fld>
            <a:endParaRPr lang="en-US" dirty="0"/>
          </a:p>
        </p:txBody>
      </p:sp>
    </p:spTree>
    <p:extLst>
      <p:ext uri="{BB962C8B-B14F-4D97-AF65-F5344CB8AC3E}">
        <p14:creationId xmlns:p14="http://schemas.microsoft.com/office/powerpoint/2010/main" val="26815433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Wrap-Up</a:t>
            </a:r>
          </a:p>
          <a:p>
            <a:endParaRPr lang="en-US" dirty="0"/>
          </a:p>
          <a:p>
            <a:pPr marL="171450" indent="-171450">
              <a:buFont typeface="Arial" panose="020B0604020202020204" pitchFamily="34" charset="0"/>
              <a:buChar char="•"/>
            </a:pPr>
            <a:r>
              <a:rPr lang="en-US" dirty="0"/>
              <a:t>Thank you for participating in the Bloodborne Pathogens Training course.</a:t>
            </a:r>
          </a:p>
          <a:p>
            <a:pPr marL="171450" indent="-171450">
              <a:buFont typeface="Arial" panose="020B0604020202020204" pitchFamily="34" charset="0"/>
              <a:buChar char="•"/>
            </a:pPr>
            <a:r>
              <a:rPr lang="en-US" dirty="0"/>
              <a:t>Digital course completion certificate available by contacting EH&amp;S</a:t>
            </a:r>
          </a:p>
          <a:p>
            <a:pPr marL="628650" lvl="1" indent="-171450">
              <a:buFont typeface="Arial" panose="020B0604020202020204" pitchFamily="34" charset="0"/>
              <a:buChar char="•"/>
            </a:pPr>
            <a:r>
              <a:rPr lang="en-US" dirty="0"/>
              <a:t>Email ehs@farmingdale.edu to make your course completion certificate request</a:t>
            </a:r>
          </a:p>
          <a:p>
            <a:pPr marL="628650" lvl="1" indent="-171450">
              <a:buFont typeface="Arial" panose="020B0604020202020204" pitchFamily="34" charset="0"/>
              <a:buChar char="•"/>
            </a:pPr>
            <a:r>
              <a:rPr lang="en-US" dirty="0"/>
              <a:t>Certificate valid for 1 year</a:t>
            </a:r>
          </a:p>
          <a:p>
            <a:pPr marL="171450" indent="-171450">
              <a:buFont typeface="Arial" panose="020B0604020202020204" pitchFamily="34" charset="0"/>
              <a:buChar char="•"/>
            </a:pPr>
            <a:r>
              <a:rPr lang="en-US" dirty="0"/>
              <a:t>Questions?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C5B6A4F-6C22-4FB4-86DC-3840167DBAF1}" type="slidenum">
              <a:rPr lang="en-US" smtClean="0"/>
              <a:t>84</a:t>
            </a:fld>
            <a:endParaRPr lang="en-US" dirty="0"/>
          </a:p>
        </p:txBody>
      </p:sp>
    </p:spTree>
    <p:extLst>
      <p:ext uri="{BB962C8B-B14F-4D97-AF65-F5344CB8AC3E}">
        <p14:creationId xmlns:p14="http://schemas.microsoft.com/office/powerpoint/2010/main" val="132188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2CC60-0CD5-4B56-8040-089B634F54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C52333-F825-4009-BE1F-A16A3FA9CB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FD6819-527F-460A-9CD4-302FCF5EDC0E}"/>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5" name="Footer Placeholder 4">
            <a:extLst>
              <a:ext uri="{FF2B5EF4-FFF2-40B4-BE49-F238E27FC236}">
                <a16:creationId xmlns:a16="http://schemas.microsoft.com/office/drawing/2014/main" id="{0B1BEEDD-F17A-4772-A721-1FFE897535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EC9787-D255-4B87-8606-BCA1D77B116B}"/>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3290482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0D19-9DB8-4533-A598-6C4ACA18B1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A64D6E-FE45-401E-8902-D077C387935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FD68F0-BBF2-48F4-8056-E77079A822A6}"/>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5" name="Footer Placeholder 4">
            <a:extLst>
              <a:ext uri="{FF2B5EF4-FFF2-40B4-BE49-F238E27FC236}">
                <a16:creationId xmlns:a16="http://schemas.microsoft.com/office/drawing/2014/main" id="{F4193556-4E4E-4D1E-96CE-3F764C27D8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7A0169-5386-4C1A-9ECC-DB7666F93883}"/>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1764002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1844D-0247-451E-8BE4-1E1CAAB38B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524716-7EE9-4560-A7D1-DEAB57B5B7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3A5B7D6-B177-4BB3-AE86-B8A10D6026A0}"/>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5" name="Footer Placeholder 4">
            <a:extLst>
              <a:ext uri="{FF2B5EF4-FFF2-40B4-BE49-F238E27FC236}">
                <a16:creationId xmlns:a16="http://schemas.microsoft.com/office/drawing/2014/main" id="{A4AF1117-D6C7-4F1E-AD63-9D5DC041F6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C3F6D5-F5C1-4153-92FA-0D4BFC93F8A6}"/>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3940082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54549-CCF7-486F-BA8F-72A39370E2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E0DEBA-0735-4DDF-86EF-35CC469F645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0530A2-2ABF-404E-A1C4-0D69EF4CCD5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3A8183-19A7-4168-B265-7CB687B675BC}"/>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6" name="Footer Placeholder 5">
            <a:extLst>
              <a:ext uri="{FF2B5EF4-FFF2-40B4-BE49-F238E27FC236}">
                <a16:creationId xmlns:a16="http://schemas.microsoft.com/office/drawing/2014/main" id="{C5A16697-C49C-444E-BC40-FC78D91E86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B89A123-8A32-49B4-9AFE-D86233FBB219}"/>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2066001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F36A9-273C-4DBC-AF0C-31D501AA12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3F4FAA-BABF-4631-9BBA-744745646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03F51B0-0DBE-44F7-8AFF-891E9943438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E71D9A-6DF1-4533-9F20-55DC7801DF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881A7D1-0ED2-4FB7-B36F-903EECC2BBC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45A853-8E82-4008-A054-998460D6910E}"/>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8" name="Footer Placeholder 7">
            <a:extLst>
              <a:ext uri="{FF2B5EF4-FFF2-40B4-BE49-F238E27FC236}">
                <a16:creationId xmlns:a16="http://schemas.microsoft.com/office/drawing/2014/main" id="{A32D19F2-F2F3-4017-A5DC-6309AF1A275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078104F-0ED4-4135-BB26-482A5B9F4EA7}"/>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414587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C111-DAF1-40EA-A935-26D9AC5A0C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7021B1-E2ED-4C18-9D29-358F6F8F86AB}"/>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4" name="Footer Placeholder 3">
            <a:extLst>
              <a:ext uri="{FF2B5EF4-FFF2-40B4-BE49-F238E27FC236}">
                <a16:creationId xmlns:a16="http://schemas.microsoft.com/office/drawing/2014/main" id="{34D830E4-641C-4F79-BBD6-9482DE2B941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D7A66D2-221C-470C-9B5E-6F6E1AD915E2}"/>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425061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E9A99-B4E1-4550-A8D1-07E17D7176EB}"/>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3" name="Footer Placeholder 2">
            <a:extLst>
              <a:ext uri="{FF2B5EF4-FFF2-40B4-BE49-F238E27FC236}">
                <a16:creationId xmlns:a16="http://schemas.microsoft.com/office/drawing/2014/main" id="{E5DD85F3-946A-4871-B77D-B132F4B70E3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7A1B14-23C0-4603-A7AD-CE546502457B}"/>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686895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F6977-D2D4-4631-89D6-C9995D00A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872177-0F65-42A9-8F93-96ABADD60E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2EC001-05A5-4D86-AF6D-7BA970FF46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5655A9-1197-40E3-9111-131A549946B7}"/>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6" name="Footer Placeholder 5">
            <a:extLst>
              <a:ext uri="{FF2B5EF4-FFF2-40B4-BE49-F238E27FC236}">
                <a16:creationId xmlns:a16="http://schemas.microsoft.com/office/drawing/2014/main" id="{88FFCA2A-1C72-465A-BC6E-E80C373FF88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705E408-588F-4C13-95B3-FAABEA868B41}"/>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2115634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F5A87-1EAD-4689-AB82-A426BEBF47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8B6573-40B9-4472-9E53-D5F7B34D08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A95371-0216-4BE1-A3F8-6A41C4056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D8B5546-9F1A-478A-B6FF-28FDAFE602DD}"/>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6" name="Footer Placeholder 5">
            <a:extLst>
              <a:ext uri="{FF2B5EF4-FFF2-40B4-BE49-F238E27FC236}">
                <a16:creationId xmlns:a16="http://schemas.microsoft.com/office/drawing/2014/main" id="{2044F95F-355F-4300-8125-5426C19DF85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14B15E8-1B48-4CB3-A680-70FC38EF5664}"/>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482024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F281-BF12-478A-884E-96DC504158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389C40-4F63-4488-A001-38711DCE896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4F8AB4-F782-4649-AA2D-4D6303839662}"/>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5" name="Footer Placeholder 4">
            <a:extLst>
              <a:ext uri="{FF2B5EF4-FFF2-40B4-BE49-F238E27FC236}">
                <a16:creationId xmlns:a16="http://schemas.microsoft.com/office/drawing/2014/main" id="{E077AB20-19E5-4747-A7B2-E198213E28B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DF99C26-EEB9-414E-A84E-EFDC34069A57}"/>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595142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AE14ED-DDDF-4931-8349-5CB3099FEC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C72A19-3F7A-4000-8A4F-E187263EEDB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F5B952-9426-40A1-8B03-C306D21384B2}"/>
              </a:ext>
            </a:extLst>
          </p:cNvPr>
          <p:cNvSpPr>
            <a:spLocks noGrp="1"/>
          </p:cNvSpPr>
          <p:nvPr>
            <p:ph type="dt" sz="half" idx="10"/>
          </p:nvPr>
        </p:nvSpPr>
        <p:spPr/>
        <p:txBody>
          <a:bodyPr/>
          <a:lstStyle/>
          <a:p>
            <a:fld id="{4934AD74-57B2-47EA-9603-3E8FE88D706A}" type="datetimeFigureOut">
              <a:rPr lang="en-US" smtClean="0"/>
              <a:t>9/21/2021</a:t>
            </a:fld>
            <a:endParaRPr lang="en-US" dirty="0"/>
          </a:p>
        </p:txBody>
      </p:sp>
      <p:sp>
        <p:nvSpPr>
          <p:cNvPr id="5" name="Footer Placeholder 4">
            <a:extLst>
              <a:ext uri="{FF2B5EF4-FFF2-40B4-BE49-F238E27FC236}">
                <a16:creationId xmlns:a16="http://schemas.microsoft.com/office/drawing/2014/main" id="{939E7F89-4164-4A22-898D-14D0404657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596864-1A9F-46E9-A9C8-D0A4B720E013}"/>
              </a:ext>
            </a:extLst>
          </p:cNvPr>
          <p:cNvSpPr>
            <a:spLocks noGrp="1"/>
          </p:cNvSpPr>
          <p:nvPr>
            <p:ph type="sldNum" sz="quarter" idx="12"/>
          </p:nvPr>
        </p:nvSpPr>
        <p:spPr/>
        <p:txBody>
          <a:bodyPr/>
          <a:lstStyle/>
          <a:p>
            <a:fld id="{171C5627-0CBC-4DB5-BA07-DC80B8FDA42E}" type="slidenum">
              <a:rPr lang="en-US" smtClean="0"/>
              <a:t>‹#›</a:t>
            </a:fld>
            <a:endParaRPr lang="en-US" dirty="0"/>
          </a:p>
        </p:txBody>
      </p:sp>
    </p:spTree>
    <p:extLst>
      <p:ext uri="{BB962C8B-B14F-4D97-AF65-F5344CB8AC3E}">
        <p14:creationId xmlns:p14="http://schemas.microsoft.com/office/powerpoint/2010/main" val="301594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5E36D7-DF1A-405B-88A1-30A9684554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78ED5E-F6AC-40CC-A718-A695C7D15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B71D47-F3BA-4AFE-8585-9537EA7A49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34AD74-57B2-47EA-9603-3E8FE88D706A}" type="datetimeFigureOut">
              <a:rPr lang="en-US" smtClean="0"/>
              <a:t>9/21/2021</a:t>
            </a:fld>
            <a:endParaRPr lang="en-US" dirty="0"/>
          </a:p>
        </p:txBody>
      </p:sp>
      <p:sp>
        <p:nvSpPr>
          <p:cNvPr id="5" name="Footer Placeholder 4">
            <a:extLst>
              <a:ext uri="{FF2B5EF4-FFF2-40B4-BE49-F238E27FC236}">
                <a16:creationId xmlns:a16="http://schemas.microsoft.com/office/drawing/2014/main" id="{7C22BC19-E82A-463E-8161-E62D09889D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48C12DD-49B2-4DBF-AD4A-FA13133997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1C5627-0CBC-4DB5-BA07-DC80B8FDA42E}" type="slidenum">
              <a:rPr lang="en-US" smtClean="0"/>
              <a:t>‹#›</a:t>
            </a:fld>
            <a:endParaRPr lang="en-US" dirty="0"/>
          </a:p>
        </p:txBody>
      </p:sp>
    </p:spTree>
    <p:extLst>
      <p:ext uri="{BB962C8B-B14F-4D97-AF65-F5344CB8AC3E}">
        <p14:creationId xmlns:p14="http://schemas.microsoft.com/office/powerpoint/2010/main" val="405889136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png"/><Relationship Id="rId5" Type="http://schemas.openxmlformats.org/officeDocument/2006/relationships/image" Target="../media/image29.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png"/><Relationship Id="rId5" Type="http://schemas.openxmlformats.org/officeDocument/2006/relationships/image" Target="../media/image63.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3428-3DA9-4514-9375-82CB770AA8FB}"/>
              </a:ext>
            </a:extLst>
          </p:cNvPr>
          <p:cNvSpPr>
            <a:spLocks noGrp="1"/>
          </p:cNvSpPr>
          <p:nvPr>
            <p:ph type="ctrTitle"/>
          </p:nvPr>
        </p:nvSpPr>
        <p:spPr/>
        <p:txBody>
          <a:bodyPr/>
          <a:lstStyle/>
          <a:p>
            <a:r>
              <a:rPr lang="en-US" dirty="0">
                <a:solidFill>
                  <a:schemeClr val="bg1">
                    <a:lumMod val="95000"/>
                    <a:lumOff val="5000"/>
                  </a:schemeClr>
                </a:solidFill>
                <a:cs typeface="Calibri Light"/>
              </a:rPr>
              <a:t>Bloodborne Pathogens Training, course presentation</a:t>
            </a:r>
            <a:endParaRPr lang="en-US" dirty="0">
              <a:solidFill>
                <a:schemeClr val="bg1">
                  <a:lumMod val="95000"/>
                  <a:lumOff val="5000"/>
                </a:schemeClr>
              </a:solidFill>
            </a:endParaRPr>
          </a:p>
        </p:txBody>
      </p:sp>
      <p:pic>
        <p:nvPicPr>
          <p:cNvPr id="3" name="Picture 2" descr="0 - A red cross.">
            <a:extLst>
              <a:ext uri="{FF2B5EF4-FFF2-40B4-BE49-F238E27FC236}">
                <a16:creationId xmlns:a16="http://schemas.microsoft.com/office/drawing/2014/main" id="{3214FF13-3145-4B8C-B948-9B2F3692919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285610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5113B-5499-4820-8DD9-C230364BD306}"/>
              </a:ext>
            </a:extLst>
          </p:cNvPr>
          <p:cNvSpPr>
            <a:spLocks noGrp="1"/>
          </p:cNvSpPr>
          <p:nvPr>
            <p:ph type="title"/>
          </p:nvPr>
        </p:nvSpPr>
        <p:spPr/>
        <p:txBody>
          <a:bodyPr/>
          <a:lstStyle/>
          <a:p>
            <a:r>
              <a:rPr lang="en-US" dirty="0">
                <a:solidFill>
                  <a:schemeClr val="bg1">
                    <a:lumMod val="95000"/>
                    <a:lumOff val="5000"/>
                  </a:schemeClr>
                </a:solidFill>
                <a:cs typeface="Calibri Light"/>
              </a:rPr>
              <a:t>Purpose of the Course</a:t>
            </a:r>
          </a:p>
        </p:txBody>
      </p:sp>
      <p:pic>
        <p:nvPicPr>
          <p:cNvPr id="3" name="Picture 2" descr="1 - A red biohazardous waste bag.">
            <a:extLst>
              <a:ext uri="{FF2B5EF4-FFF2-40B4-BE49-F238E27FC236}">
                <a16:creationId xmlns:a16="http://schemas.microsoft.com/office/drawing/2014/main" id="{48AE97D8-1CA2-40A5-996C-153CD335349E}"/>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325357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0DD8F-9122-46B6-ABEA-4E62B003FEF1}"/>
              </a:ext>
            </a:extLst>
          </p:cNvPr>
          <p:cNvSpPr>
            <a:spLocks noGrp="1"/>
          </p:cNvSpPr>
          <p:nvPr>
            <p:ph type="title"/>
          </p:nvPr>
        </p:nvSpPr>
        <p:spPr/>
        <p:txBody>
          <a:bodyPr/>
          <a:lstStyle/>
          <a:p>
            <a:r>
              <a:rPr lang="en-US" dirty="0">
                <a:solidFill>
                  <a:schemeClr val="bg1">
                    <a:lumMod val="95000"/>
                    <a:lumOff val="5000"/>
                  </a:schemeClr>
                </a:solidFill>
                <a:cs typeface="Calibri Light"/>
              </a:rPr>
              <a:t>Purpose of the Course, continuation</a:t>
            </a:r>
            <a:endParaRPr lang="en-US" dirty="0">
              <a:solidFill>
                <a:schemeClr val="bg1">
                  <a:lumMod val="95000"/>
                  <a:lumOff val="5000"/>
                </a:schemeClr>
              </a:solidFill>
            </a:endParaRPr>
          </a:p>
        </p:txBody>
      </p:sp>
      <p:pic>
        <p:nvPicPr>
          <p:cNvPr id="3" name="Picture 2" descr="2 - Continuation, purpose of the course.">
            <a:extLst>
              <a:ext uri="{FF2B5EF4-FFF2-40B4-BE49-F238E27FC236}">
                <a16:creationId xmlns:a16="http://schemas.microsoft.com/office/drawing/2014/main" id="{BF94A9C1-21D8-4722-81E8-0EE70B3603A6}"/>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36124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E3CA1-BDA7-4CC4-9B77-C06D772841FA}"/>
              </a:ext>
            </a:extLst>
          </p:cNvPr>
          <p:cNvSpPr>
            <a:spLocks noGrp="1"/>
          </p:cNvSpPr>
          <p:nvPr>
            <p:ph type="title"/>
          </p:nvPr>
        </p:nvSpPr>
        <p:spPr/>
        <p:txBody>
          <a:bodyPr/>
          <a:lstStyle/>
          <a:p>
            <a:r>
              <a:rPr lang="en-US" dirty="0">
                <a:solidFill>
                  <a:schemeClr val="bg1">
                    <a:lumMod val="95000"/>
                    <a:lumOff val="5000"/>
                  </a:schemeClr>
                </a:solidFill>
                <a:cs typeface="Calibri Light"/>
              </a:rPr>
              <a:t>Purpose of the Course, 3</a:t>
            </a:r>
          </a:p>
        </p:txBody>
      </p:sp>
      <p:pic>
        <p:nvPicPr>
          <p:cNvPr id="3" name="Picture 2" descr="3 - Description of other infectious materials like unfixed tissue and HIV/HBV infected material.">
            <a:extLst>
              <a:ext uri="{FF2B5EF4-FFF2-40B4-BE49-F238E27FC236}">
                <a16:creationId xmlns:a16="http://schemas.microsoft.com/office/drawing/2014/main" id="{AA708D41-DFF5-4274-AEC7-7688AED4184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344526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3E8C4-C4B4-4885-BC8D-A0C2ED413E38}"/>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Knowledge is your first defense</a:t>
            </a:r>
            <a:endParaRPr lang="en-US" dirty="0">
              <a:solidFill>
                <a:schemeClr val="bg1">
                  <a:lumMod val="95000"/>
                  <a:lumOff val="5000"/>
                </a:schemeClr>
              </a:solidFill>
            </a:endParaRPr>
          </a:p>
        </p:txBody>
      </p:sp>
      <p:pic>
        <p:nvPicPr>
          <p:cNvPr id="3" name="Picture 2" descr="Slide 4, Bloodborne Pathogens: Knowledge is your first defense (video).">
            <a:extLst>
              <a:ext uri="{FF2B5EF4-FFF2-40B4-BE49-F238E27FC236}">
                <a16:creationId xmlns:a16="http://schemas.microsoft.com/office/drawing/2014/main" id="{CC2B6160-166F-4947-A177-D57E3875183D}"/>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4" descr="Video about &quot;Knowledge is your first defense.&quot;" title="Video">
            <a:hlinkClick r:id="" action="ppaction://media"/>
            <a:extLst>
              <a:ext uri="{FF2B5EF4-FFF2-40B4-BE49-F238E27FC236}">
                <a16:creationId xmlns:a16="http://schemas.microsoft.com/office/drawing/2014/main" id="{2895633C-3553-4354-80F4-9266B4F1FC0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435290" y="1605643"/>
            <a:ext cx="7585788" cy="4267005"/>
          </a:xfrm>
          <a:prstGeom prst="rect">
            <a:avLst/>
          </a:prstGeom>
        </p:spPr>
      </p:pic>
    </p:spTree>
    <p:extLst>
      <p:ext uri="{BB962C8B-B14F-4D97-AF65-F5344CB8AC3E}">
        <p14:creationId xmlns:p14="http://schemas.microsoft.com/office/powerpoint/2010/main" val="110917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9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8500-B522-42AD-A8EE-4BE72D6ADA9E}"/>
              </a:ext>
            </a:extLst>
          </p:cNvPr>
          <p:cNvSpPr>
            <a:spLocks noGrp="1"/>
          </p:cNvSpPr>
          <p:nvPr>
            <p:ph type="title"/>
          </p:nvPr>
        </p:nvSpPr>
        <p:spPr/>
        <p:txBody>
          <a:bodyPr/>
          <a:lstStyle/>
          <a:p>
            <a:r>
              <a:rPr lang="en-US" dirty="0">
                <a:solidFill>
                  <a:schemeClr val="bg1">
                    <a:lumMod val="95000"/>
                    <a:lumOff val="5000"/>
                  </a:schemeClr>
                </a:solidFill>
                <a:ea typeface="+mj-lt"/>
                <a:cs typeface="+mj-lt"/>
              </a:rPr>
              <a:t>The chain of infection</a:t>
            </a:r>
            <a:endParaRPr lang="en-US" dirty="0">
              <a:solidFill>
                <a:schemeClr val="bg1">
                  <a:lumMod val="95000"/>
                  <a:lumOff val="5000"/>
                </a:schemeClr>
              </a:solidFill>
            </a:endParaRPr>
          </a:p>
        </p:txBody>
      </p:sp>
      <p:pic>
        <p:nvPicPr>
          <p:cNvPr id="3" name="Picture 2" descr="5 - The chain of infection video.">
            <a:extLst>
              <a:ext uri="{FF2B5EF4-FFF2-40B4-BE49-F238E27FC236}">
                <a16:creationId xmlns:a16="http://schemas.microsoft.com/office/drawing/2014/main" id="{1232535D-1DB2-44AF-96DB-907BE1B5705F}"/>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5" descr="Video about the chain of infection." title="Video">
            <a:hlinkClick r:id="" action="ppaction://media"/>
            <a:extLst>
              <a:ext uri="{FF2B5EF4-FFF2-40B4-BE49-F238E27FC236}">
                <a16:creationId xmlns:a16="http://schemas.microsoft.com/office/drawing/2014/main" id="{995693A4-FEAC-4F22-9F30-CCDC210A3D7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394857" y="1597478"/>
            <a:ext cx="7621383" cy="4287028"/>
          </a:xfrm>
          <a:prstGeom prst="rect">
            <a:avLst/>
          </a:prstGeom>
        </p:spPr>
      </p:pic>
    </p:spTree>
    <p:extLst>
      <p:ext uri="{BB962C8B-B14F-4D97-AF65-F5344CB8AC3E}">
        <p14:creationId xmlns:p14="http://schemas.microsoft.com/office/powerpoint/2010/main" val="18688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6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E7D10-A595-4FCF-AC15-EF7969B5C5B2}"/>
              </a:ext>
            </a:extLst>
          </p:cNvPr>
          <p:cNvSpPr>
            <a:spLocks noGrp="1"/>
          </p:cNvSpPr>
          <p:nvPr>
            <p:ph type="title"/>
          </p:nvPr>
        </p:nvSpPr>
        <p:spPr/>
        <p:txBody>
          <a:bodyPr/>
          <a:lstStyle/>
          <a:p>
            <a:r>
              <a:rPr lang="en-US" dirty="0">
                <a:solidFill>
                  <a:schemeClr val="bg1">
                    <a:lumMod val="95000"/>
                    <a:lumOff val="5000"/>
                  </a:schemeClr>
                </a:solidFill>
                <a:ea typeface="+mj-lt"/>
                <a:cs typeface="+mj-lt"/>
              </a:rPr>
              <a:t>The Chain of Infection</a:t>
            </a:r>
            <a:endParaRPr lang="en-US" dirty="0">
              <a:solidFill>
                <a:schemeClr val="bg1">
                  <a:lumMod val="95000"/>
                  <a:lumOff val="5000"/>
                </a:schemeClr>
              </a:solidFill>
            </a:endParaRPr>
          </a:p>
        </p:txBody>
      </p:sp>
      <p:pic>
        <p:nvPicPr>
          <p:cNvPr id="3" name="Picture 2" descr="6 - The Chain of Infection. Several chains interlinked.">
            <a:extLst>
              <a:ext uri="{FF2B5EF4-FFF2-40B4-BE49-F238E27FC236}">
                <a16:creationId xmlns:a16="http://schemas.microsoft.com/office/drawing/2014/main" id="{16099704-A87E-46D2-83FA-709D170AB4A5}"/>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39525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1C481-0D6F-4AF9-ADC6-56D9CD1C3D38}"/>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a:t>
            </a:r>
            <a:endParaRPr lang="en-US" dirty="0">
              <a:solidFill>
                <a:schemeClr val="bg1">
                  <a:lumMod val="95000"/>
                  <a:lumOff val="5000"/>
                </a:schemeClr>
              </a:solidFill>
            </a:endParaRPr>
          </a:p>
        </p:txBody>
      </p:sp>
      <p:pic>
        <p:nvPicPr>
          <p:cNvPr id="3" name="Picture 2" descr="7 - Bloodborne Pathogens. A hand wearing gloves holding a blood sample.">
            <a:extLst>
              <a:ext uri="{FF2B5EF4-FFF2-40B4-BE49-F238E27FC236}">
                <a16:creationId xmlns:a16="http://schemas.microsoft.com/office/drawing/2014/main" id="{C05F301E-DB15-4875-AE1D-7F03F0064D97}"/>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57275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C8AB-FA34-435B-B882-A98449F02F52}"/>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2</a:t>
            </a:r>
            <a:endParaRPr lang="en-US" dirty="0">
              <a:solidFill>
                <a:schemeClr val="bg1">
                  <a:lumMod val="95000"/>
                  <a:lumOff val="5000"/>
                </a:schemeClr>
              </a:solidFill>
            </a:endParaRPr>
          </a:p>
        </p:txBody>
      </p:sp>
      <p:pic>
        <p:nvPicPr>
          <p:cNvPr id="3" name="Picture 2" descr="8 - Bloodborne Pathogens. Chains highlighting &amp;#34;Reservoir.&amp;#34;">
            <a:extLst>
              <a:ext uri="{FF2B5EF4-FFF2-40B4-BE49-F238E27FC236}">
                <a16:creationId xmlns:a16="http://schemas.microsoft.com/office/drawing/2014/main" id="{8CFC6DAF-8E89-46A6-8028-82829AEFD76C}"/>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03255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520F5-C2B4-4AB2-B597-85BDD2CFF684}"/>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a:t>
            </a:r>
            <a:endParaRPr lang="en-US" dirty="0">
              <a:solidFill>
                <a:schemeClr val="bg1">
                  <a:lumMod val="95000"/>
                  <a:lumOff val="5000"/>
                </a:schemeClr>
              </a:solidFill>
            </a:endParaRPr>
          </a:p>
        </p:txBody>
      </p:sp>
      <p:pic>
        <p:nvPicPr>
          <p:cNvPr id="3" name="Picture 2" descr="9 - Bloodborne Pathogens: The human body.">
            <a:extLst>
              <a:ext uri="{FF2B5EF4-FFF2-40B4-BE49-F238E27FC236}">
                <a16:creationId xmlns:a16="http://schemas.microsoft.com/office/drawing/2014/main" id="{1E58F7DB-4905-4A81-835D-D0765E73F4F5}"/>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627017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EACFC-C10E-44D2-AFD4-40AA98447387}"/>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3</a:t>
            </a:r>
            <a:endParaRPr lang="en-US" dirty="0">
              <a:solidFill>
                <a:schemeClr val="bg1">
                  <a:lumMod val="95000"/>
                  <a:lumOff val="5000"/>
                </a:schemeClr>
              </a:solidFill>
            </a:endParaRPr>
          </a:p>
        </p:txBody>
      </p:sp>
      <p:pic>
        <p:nvPicPr>
          <p:cNvPr id="3" name="Picture 2" descr="10 - A hand showing a cut in the index finger.">
            <a:extLst>
              <a:ext uri="{FF2B5EF4-FFF2-40B4-BE49-F238E27FC236}">
                <a16:creationId xmlns:a16="http://schemas.microsoft.com/office/drawing/2014/main" id="{C4D0BD17-DBB6-4269-B1B8-4E369734FCF1}"/>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48557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5E4B6-C09F-4EE2-B13F-3C07532E259D}"/>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4</a:t>
            </a:r>
            <a:endParaRPr lang="en-US" dirty="0">
              <a:solidFill>
                <a:schemeClr val="bg1">
                  <a:lumMod val="95000"/>
                  <a:lumOff val="5000"/>
                </a:schemeClr>
              </a:solidFill>
            </a:endParaRPr>
          </a:p>
        </p:txBody>
      </p:sp>
      <p:pic>
        <p:nvPicPr>
          <p:cNvPr id="3" name="Picture 2" descr="11 - Bloodborne Pathogens, text about exposure risks on the job.">
            <a:extLst>
              <a:ext uri="{FF2B5EF4-FFF2-40B4-BE49-F238E27FC236}">
                <a16:creationId xmlns:a16="http://schemas.microsoft.com/office/drawing/2014/main" id="{3CC0BCBF-D646-4F24-8A3A-B2F0AEA3945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0274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FE225-8622-4EFB-869D-314EA6123B46}"/>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5</a:t>
            </a:r>
            <a:endParaRPr lang="en-US" dirty="0">
              <a:solidFill>
                <a:schemeClr val="bg1">
                  <a:lumMod val="95000"/>
                  <a:lumOff val="5000"/>
                </a:schemeClr>
              </a:solidFill>
            </a:endParaRPr>
          </a:p>
        </p:txBody>
      </p:sp>
      <p:pic>
        <p:nvPicPr>
          <p:cNvPr id="3" name="Picture 2" descr="12 - Text about exposures risks on the job.">
            <a:extLst>
              <a:ext uri="{FF2B5EF4-FFF2-40B4-BE49-F238E27FC236}">
                <a16:creationId xmlns:a16="http://schemas.microsoft.com/office/drawing/2014/main" id="{06DE6C10-4048-4F45-A119-4975A8FD3D30}"/>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155748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8079-F9CB-4DC3-910A-34D17DDF535C}"/>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6</a:t>
            </a:r>
            <a:endParaRPr lang="en-US" dirty="0">
              <a:solidFill>
                <a:schemeClr val="bg1">
                  <a:lumMod val="95000"/>
                  <a:lumOff val="5000"/>
                </a:schemeClr>
              </a:solidFill>
            </a:endParaRPr>
          </a:p>
        </p:txBody>
      </p:sp>
      <p:pic>
        <p:nvPicPr>
          <p:cNvPr id="3" name="Picture 2" descr="13 - Bloodborne Pathogens, chainlink showing &amp;#34;Portal of entry.&amp;#34;">
            <a:extLst>
              <a:ext uri="{FF2B5EF4-FFF2-40B4-BE49-F238E27FC236}">
                <a16:creationId xmlns:a16="http://schemas.microsoft.com/office/drawing/2014/main" id="{A037C80B-4384-4CD1-AC88-5D63DDCDA3BD}"/>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231091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A0E1-2C3B-4BAB-9528-E66DB93AB567}"/>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7</a:t>
            </a:r>
            <a:endParaRPr lang="en-US" dirty="0">
              <a:solidFill>
                <a:schemeClr val="bg1">
                  <a:lumMod val="95000"/>
                  <a:lumOff val="5000"/>
                </a:schemeClr>
              </a:solidFill>
            </a:endParaRPr>
          </a:p>
        </p:txBody>
      </p:sp>
      <p:pic>
        <p:nvPicPr>
          <p:cNvPr id="3" name="Picture 2" descr="14 - Bloodborne Pathogens, text about portals of entry.">
            <a:extLst>
              <a:ext uri="{FF2B5EF4-FFF2-40B4-BE49-F238E27FC236}">
                <a16:creationId xmlns:a16="http://schemas.microsoft.com/office/drawing/2014/main" id="{265B630D-2AC7-44B6-9375-7A26C8AB0510}"/>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086408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4B526-F798-4100-9B17-A602618E67B9}"/>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8</a:t>
            </a:r>
            <a:endParaRPr lang="en-US" dirty="0">
              <a:solidFill>
                <a:schemeClr val="bg1">
                  <a:lumMod val="95000"/>
                  <a:lumOff val="5000"/>
                </a:schemeClr>
              </a:solidFill>
            </a:endParaRPr>
          </a:p>
        </p:txBody>
      </p:sp>
      <p:pic>
        <p:nvPicPr>
          <p:cNvPr id="3" name="Picture 2" descr="15 - Bloodborne Pathogens, what are other ways to become infected?">
            <a:extLst>
              <a:ext uri="{FF2B5EF4-FFF2-40B4-BE49-F238E27FC236}">
                <a16:creationId xmlns:a16="http://schemas.microsoft.com/office/drawing/2014/main" id="{FBFA7167-A3BC-47B2-AC69-52DBCA18BDFD}"/>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204088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70188-5AF4-4F56-9831-086B012CFD53}"/>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9</a:t>
            </a:r>
            <a:endParaRPr lang="en-US" dirty="0">
              <a:solidFill>
                <a:schemeClr val="bg1">
                  <a:lumMod val="95000"/>
                  <a:lumOff val="5000"/>
                </a:schemeClr>
              </a:solidFill>
            </a:endParaRPr>
          </a:p>
        </p:txBody>
      </p:sp>
      <p:pic>
        <p:nvPicPr>
          <p:cNvPr id="3" name="Picture 2" descr="16 - Bloodborne Pathogens.">
            <a:extLst>
              <a:ext uri="{FF2B5EF4-FFF2-40B4-BE49-F238E27FC236}">
                <a16:creationId xmlns:a16="http://schemas.microsoft.com/office/drawing/2014/main" id="{A5DC3E8A-1F3E-48AC-B202-DD20A72C1D6C}"/>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551450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B949A-B829-485A-8C1A-2AC7E44DB500}"/>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10</a:t>
            </a:r>
            <a:endParaRPr lang="en-US" dirty="0">
              <a:solidFill>
                <a:schemeClr val="bg1">
                  <a:lumMod val="95000"/>
                  <a:lumOff val="5000"/>
                </a:schemeClr>
              </a:solidFill>
            </a:endParaRPr>
          </a:p>
        </p:txBody>
      </p:sp>
      <p:pic>
        <p:nvPicPr>
          <p:cNvPr id="3" name="Picture 2" descr="17 - Bloodborne pathogens.">
            <a:extLst>
              <a:ext uri="{FF2B5EF4-FFF2-40B4-BE49-F238E27FC236}">
                <a16:creationId xmlns:a16="http://schemas.microsoft.com/office/drawing/2014/main" id="{FE7E6C95-BCF3-4885-A408-7CB08C5626E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515611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D8626-0F41-43E0-B88D-F824F85E43C8}"/>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11</a:t>
            </a:r>
            <a:endParaRPr lang="en-US" dirty="0">
              <a:solidFill>
                <a:schemeClr val="bg1">
                  <a:lumMod val="95000"/>
                  <a:lumOff val="5000"/>
                </a:schemeClr>
              </a:solidFill>
            </a:endParaRPr>
          </a:p>
        </p:txBody>
      </p:sp>
      <p:pic>
        <p:nvPicPr>
          <p:cNvPr id="3" name="Picture 2" descr="18 - Bloodborne pathogens.">
            <a:extLst>
              <a:ext uri="{FF2B5EF4-FFF2-40B4-BE49-F238E27FC236}">
                <a16:creationId xmlns:a16="http://schemas.microsoft.com/office/drawing/2014/main" id="{F9080FAF-8B7B-4E0B-A767-FF70DE91D569}"/>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345557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DB985-2E8B-43DA-BBA8-46D7EEE9F39C}"/>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a:t>
            </a:r>
            <a:endParaRPr lang="en-US" dirty="0">
              <a:solidFill>
                <a:schemeClr val="bg1">
                  <a:lumMod val="95000"/>
                  <a:lumOff val="5000"/>
                </a:schemeClr>
              </a:solidFill>
            </a:endParaRPr>
          </a:p>
        </p:txBody>
      </p:sp>
      <p:pic>
        <p:nvPicPr>
          <p:cNvPr id="3" name="Picture 2" descr="19 - Bloodborne pathogens.">
            <a:extLst>
              <a:ext uri="{FF2B5EF4-FFF2-40B4-BE49-F238E27FC236}">
                <a16:creationId xmlns:a16="http://schemas.microsoft.com/office/drawing/2014/main" id="{A011160B-F21D-485E-8958-B6E83D8865AF}"/>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86152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6C2C-E78D-42D0-BDF7-20AC8D9F7A5D}"/>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12</a:t>
            </a:r>
            <a:endParaRPr lang="en-US" dirty="0">
              <a:solidFill>
                <a:schemeClr val="bg1">
                  <a:lumMod val="95000"/>
                  <a:lumOff val="5000"/>
                </a:schemeClr>
              </a:solidFill>
            </a:endParaRPr>
          </a:p>
        </p:txBody>
      </p:sp>
      <p:pic>
        <p:nvPicPr>
          <p:cNvPr id="3" name="Picture 2" descr="20 - Bloodborne pathogens, HIV virus.">
            <a:extLst>
              <a:ext uri="{FF2B5EF4-FFF2-40B4-BE49-F238E27FC236}">
                <a16:creationId xmlns:a16="http://schemas.microsoft.com/office/drawing/2014/main" id="{2DEC0206-31D1-4E9B-9E91-5948477F7E26}"/>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037297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D8B0C-4441-4139-85C1-8DA6B14BB40A}"/>
              </a:ext>
            </a:extLst>
          </p:cNvPr>
          <p:cNvSpPr>
            <a:spLocks noGrp="1"/>
          </p:cNvSpPr>
          <p:nvPr>
            <p:ph type="title"/>
          </p:nvPr>
        </p:nvSpPr>
        <p:spPr/>
        <p:txBody>
          <a:bodyPr/>
          <a:lstStyle/>
          <a:p>
            <a:r>
              <a:rPr lang="en-US" dirty="0">
                <a:solidFill>
                  <a:schemeClr val="bg1">
                    <a:lumMod val="95000"/>
                    <a:lumOff val="5000"/>
                  </a:schemeClr>
                </a:solidFill>
                <a:ea typeface="+mj-lt"/>
                <a:cs typeface="+mj-lt"/>
              </a:rPr>
              <a:t>Bloodborne pathogens: Risk or Not? Activity</a:t>
            </a:r>
            <a:endParaRPr lang="en-US" dirty="0">
              <a:solidFill>
                <a:schemeClr val="bg1">
                  <a:lumMod val="95000"/>
                  <a:lumOff val="5000"/>
                </a:schemeClr>
              </a:solidFill>
              <a:cs typeface="Calibri Light" panose="020F0302020204030204"/>
            </a:endParaRPr>
          </a:p>
        </p:txBody>
      </p:sp>
      <p:pic>
        <p:nvPicPr>
          <p:cNvPr id="3" name="Picture 2" descr="21 - A female with silver hair and wearing white clothes.">
            <a:extLst>
              <a:ext uri="{FF2B5EF4-FFF2-40B4-BE49-F238E27FC236}">
                <a16:creationId xmlns:a16="http://schemas.microsoft.com/office/drawing/2014/main" id="{9EA8F16E-0C52-41C2-9FA4-8981A7F733E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40197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6EC0-18E9-4C83-9E87-433EF8BFDBA1}"/>
              </a:ext>
            </a:extLst>
          </p:cNvPr>
          <p:cNvSpPr>
            <a:spLocks noGrp="1"/>
          </p:cNvSpPr>
          <p:nvPr>
            <p:ph type="title"/>
          </p:nvPr>
        </p:nvSpPr>
        <p:spPr/>
        <p:txBody>
          <a:bodyPr/>
          <a:lstStyle/>
          <a:p>
            <a:r>
              <a:rPr lang="en-US" dirty="0">
                <a:solidFill>
                  <a:schemeClr val="bg1">
                    <a:lumMod val="95000"/>
                    <a:lumOff val="5000"/>
                  </a:schemeClr>
                </a:solidFill>
                <a:cs typeface="Calibri Light"/>
              </a:rPr>
              <a:t>Bloodborne pathogens: Risk or Not? Activity</a:t>
            </a:r>
            <a:endParaRPr lang="en-US" dirty="0"/>
          </a:p>
        </p:txBody>
      </p:sp>
      <p:pic>
        <p:nvPicPr>
          <p:cNvPr id="3" name="Picture 2" descr="22 - A male holding his stomach as in pain.">
            <a:extLst>
              <a:ext uri="{FF2B5EF4-FFF2-40B4-BE49-F238E27FC236}">
                <a16:creationId xmlns:a16="http://schemas.microsoft.com/office/drawing/2014/main" id="{CEEE5733-CC38-4513-A11E-49E3714A80E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021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FF991-901F-459A-8426-0E507997A1C1}"/>
              </a:ext>
            </a:extLst>
          </p:cNvPr>
          <p:cNvSpPr>
            <a:spLocks noGrp="1"/>
          </p:cNvSpPr>
          <p:nvPr>
            <p:ph type="title"/>
          </p:nvPr>
        </p:nvSpPr>
        <p:spPr/>
        <p:txBody>
          <a:bodyPr/>
          <a:lstStyle/>
          <a:p>
            <a:r>
              <a:rPr lang="en-US" dirty="0">
                <a:solidFill>
                  <a:schemeClr val="bg1">
                    <a:lumMod val="95000"/>
                    <a:lumOff val="5000"/>
                  </a:schemeClr>
                </a:solidFill>
                <a:cs typeface="Calibri Light"/>
              </a:rPr>
              <a:t>Bloodborne pathogens: Risk or Not? Activity</a:t>
            </a:r>
            <a:endParaRPr lang="en-US" dirty="0"/>
          </a:p>
        </p:txBody>
      </p:sp>
      <p:pic>
        <p:nvPicPr>
          <p:cNvPr id="3" name="Picture 2" descr="23 - A young boy holding a backpack and smiling.">
            <a:extLst>
              <a:ext uri="{FF2B5EF4-FFF2-40B4-BE49-F238E27FC236}">
                <a16:creationId xmlns:a16="http://schemas.microsoft.com/office/drawing/2014/main" id="{A6BB3907-8E6D-45E9-A707-B525AE6BFBCA}"/>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450695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5137B-97A7-41E9-A3D1-976579FB7C8F}"/>
              </a:ext>
            </a:extLst>
          </p:cNvPr>
          <p:cNvSpPr>
            <a:spLocks noGrp="1"/>
          </p:cNvSpPr>
          <p:nvPr>
            <p:ph type="title"/>
          </p:nvPr>
        </p:nvSpPr>
        <p:spPr/>
        <p:txBody>
          <a:bodyPr/>
          <a:lstStyle/>
          <a:p>
            <a:r>
              <a:rPr lang="en-US" dirty="0">
                <a:solidFill>
                  <a:schemeClr val="bg1">
                    <a:lumMod val="95000"/>
                    <a:lumOff val="5000"/>
                  </a:schemeClr>
                </a:solidFill>
                <a:cs typeface="Calibri Light"/>
              </a:rPr>
              <a:t>Bloodborne pathogens: Risk or Not? Activity</a:t>
            </a:r>
            <a:endParaRPr lang="en-US" dirty="0"/>
          </a:p>
        </p:txBody>
      </p:sp>
      <p:pic>
        <p:nvPicPr>
          <p:cNvPr id="3" name="Picture 2" descr="24 - Bloodborne pathogens: Risk or Not? Activity.">
            <a:extLst>
              <a:ext uri="{FF2B5EF4-FFF2-40B4-BE49-F238E27FC236}">
                <a16:creationId xmlns:a16="http://schemas.microsoft.com/office/drawing/2014/main" id="{2C33EDA8-07AD-4461-B860-10B353959F2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55960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6334-49BF-415D-8C30-6091D871A704}"/>
              </a:ext>
            </a:extLst>
          </p:cNvPr>
          <p:cNvSpPr>
            <a:spLocks noGrp="1"/>
          </p:cNvSpPr>
          <p:nvPr>
            <p:ph type="title"/>
          </p:nvPr>
        </p:nvSpPr>
        <p:spPr/>
        <p:txBody>
          <a:bodyPr/>
          <a:lstStyle/>
          <a:p>
            <a:r>
              <a:rPr lang="en-US" dirty="0">
                <a:solidFill>
                  <a:schemeClr val="bg1">
                    <a:lumMod val="95000"/>
                    <a:lumOff val="5000"/>
                  </a:schemeClr>
                </a:solidFill>
                <a:cs typeface="Calibri Light"/>
              </a:rPr>
              <a:t>Staying safe on the job: A shared responsibility</a:t>
            </a:r>
          </a:p>
        </p:txBody>
      </p:sp>
      <p:pic>
        <p:nvPicPr>
          <p:cNvPr id="3" name="Picture 2" descr="25 - Text about staying safe.">
            <a:extLst>
              <a:ext uri="{FF2B5EF4-FFF2-40B4-BE49-F238E27FC236}">
                <a16:creationId xmlns:a16="http://schemas.microsoft.com/office/drawing/2014/main" id="{7BA0ECAE-965D-498C-BAAA-982F32CAD33F}"/>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900148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7707-C147-4264-9D88-64EFB697C1F0}"/>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26 - Play video about Staying safe on the job: A shared responsibility.">
            <a:extLst>
              <a:ext uri="{FF2B5EF4-FFF2-40B4-BE49-F238E27FC236}">
                <a16:creationId xmlns:a16="http://schemas.microsoft.com/office/drawing/2014/main" id="{58D06EF0-65B8-40E8-ADCD-F401ED5C921E}"/>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26" descr="Video about staying safe on the job, this is a shared responsibility." title="Video">
            <a:hlinkClick r:id="" action="ppaction://media"/>
            <a:extLst>
              <a:ext uri="{FF2B5EF4-FFF2-40B4-BE49-F238E27FC236}">
                <a16:creationId xmlns:a16="http://schemas.microsoft.com/office/drawing/2014/main" id="{FB58F617-500A-4A40-9B1D-74D0790344A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450840" y="1606808"/>
            <a:ext cx="7571621" cy="4259037"/>
          </a:xfrm>
          <a:prstGeom prst="rect">
            <a:avLst/>
          </a:prstGeom>
        </p:spPr>
      </p:pic>
    </p:spTree>
    <p:extLst>
      <p:ext uri="{BB962C8B-B14F-4D97-AF65-F5344CB8AC3E}">
        <p14:creationId xmlns:p14="http://schemas.microsoft.com/office/powerpoint/2010/main" val="332246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7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1BDFF-F580-4877-BA06-5532C0B33901}"/>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27 - Staying safe on the job: A shared responsibility.">
            <a:extLst>
              <a:ext uri="{FF2B5EF4-FFF2-40B4-BE49-F238E27FC236}">
                <a16:creationId xmlns:a16="http://schemas.microsoft.com/office/drawing/2014/main" id="{561049AB-4463-4D9D-9F90-8259316C244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059863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DDF12-2D2E-44DE-9FC0-CFAF50F567C4}"/>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28 - A man giving a red hazardous bag to a female.">
            <a:extLst>
              <a:ext uri="{FF2B5EF4-FFF2-40B4-BE49-F238E27FC236}">
                <a16:creationId xmlns:a16="http://schemas.microsoft.com/office/drawing/2014/main" id="{9610F511-F7FC-47F0-ABA8-385BB1A80912}"/>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40712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272F-D7AD-4A26-B4DC-D2B243BE6AFD}"/>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29 - Staying safe on the job: A shared responsibility.">
            <a:extLst>
              <a:ext uri="{FF2B5EF4-FFF2-40B4-BE49-F238E27FC236}">
                <a16:creationId xmlns:a16="http://schemas.microsoft.com/office/drawing/2014/main" id="{62AA6AEC-3FFD-4A65-AA9F-7388CE39A7D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38231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7E0B4-D25C-41A1-8F85-2AD32FCB7108}"/>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30 - Staying safe on the job: A shared responsibility.">
            <a:extLst>
              <a:ext uri="{FF2B5EF4-FFF2-40B4-BE49-F238E27FC236}">
                <a16:creationId xmlns:a16="http://schemas.microsoft.com/office/drawing/2014/main" id="{3285B391-7821-464B-8587-B7AFDB9B5057}"/>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723989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BDDF2-437B-4C5A-9BD6-B73A78C4E91E}"/>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solidFill>
                <a:schemeClr val="bg1">
                  <a:lumMod val="95000"/>
                  <a:lumOff val="5000"/>
                </a:schemeClr>
              </a:solidFill>
              <a:cs typeface="Calibri Light" panose="020F0302020204030204"/>
            </a:endParaRPr>
          </a:p>
        </p:txBody>
      </p:sp>
      <p:pic>
        <p:nvPicPr>
          <p:cNvPr id="3" name="Picture 2" descr="31 - Staying safe on the job: A shared responsibility.​&#10;Can you name some examples of engineering controls?">
            <a:extLst>
              <a:ext uri="{FF2B5EF4-FFF2-40B4-BE49-F238E27FC236}">
                <a16:creationId xmlns:a16="http://schemas.microsoft.com/office/drawing/2014/main" id="{2C59FB54-F603-46A4-A700-699EF6661E7D}"/>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990154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84ACB-DF0A-4600-A5F7-6DA8AD7E055F}"/>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solidFill>
                <a:schemeClr val="bg1">
                  <a:lumMod val="95000"/>
                  <a:lumOff val="5000"/>
                </a:schemeClr>
              </a:solidFill>
              <a:cs typeface="Calibri Light" panose="020F0302020204030204"/>
            </a:endParaRPr>
          </a:p>
        </p:txBody>
      </p:sp>
      <p:pic>
        <p:nvPicPr>
          <p:cNvPr id="3" name="Picture 2" descr="32 - Staying safe on the job: A shared responsibility. ">
            <a:extLst>
              <a:ext uri="{FF2B5EF4-FFF2-40B4-BE49-F238E27FC236}">
                <a16:creationId xmlns:a16="http://schemas.microsoft.com/office/drawing/2014/main" id="{1BC88182-198C-4188-B345-6743FE3BC781}"/>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17680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5BA93-93F7-4F26-AC66-C1DCC4FF1AF4}"/>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r>
              <a:rPr lang="en-US" dirty="0">
                <a:ea typeface="+mj-lt"/>
                <a:cs typeface="+mj-lt"/>
              </a:rPr>
              <a:t> </a:t>
            </a:r>
            <a:endParaRPr lang="en-US" dirty="0"/>
          </a:p>
        </p:txBody>
      </p:sp>
      <p:pic>
        <p:nvPicPr>
          <p:cNvPr id="3" name="Picture 2" descr="33 - Staying safe on the job: A shared responsibility. ">
            <a:extLst>
              <a:ext uri="{FF2B5EF4-FFF2-40B4-BE49-F238E27FC236}">
                <a16:creationId xmlns:a16="http://schemas.microsoft.com/office/drawing/2014/main" id="{72872466-EC7A-483B-BF0F-2A97DB5D1326}"/>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24084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C8E36-D510-4D8B-B169-49AB94B9646E}"/>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solidFill>
                <a:schemeClr val="bg1">
                  <a:lumMod val="95000"/>
                  <a:lumOff val="5000"/>
                </a:schemeClr>
              </a:solidFill>
            </a:endParaRPr>
          </a:p>
        </p:txBody>
      </p:sp>
      <p:pic>
        <p:nvPicPr>
          <p:cNvPr id="3" name="Picture 2" descr="34 - Staying safe on the job: A shared responsibility. ">
            <a:extLst>
              <a:ext uri="{FF2B5EF4-FFF2-40B4-BE49-F238E27FC236}">
                <a16:creationId xmlns:a16="http://schemas.microsoft.com/office/drawing/2014/main" id="{69928DEE-E58C-49E4-9577-C355DF41E799}"/>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244979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2C3A5-002D-4A36-8E4E-A0C64DA4E188}"/>
              </a:ext>
            </a:extLst>
          </p:cNvPr>
          <p:cNvSpPr>
            <a:spLocks noGrp="1"/>
          </p:cNvSpPr>
          <p:nvPr>
            <p:ph type="title"/>
          </p:nvPr>
        </p:nvSpPr>
        <p:spPr/>
        <p:txBody>
          <a:bodyPr/>
          <a:lstStyle/>
          <a:p>
            <a:r>
              <a:rPr lang="en-US" dirty="0">
                <a:solidFill>
                  <a:schemeClr val="bg1">
                    <a:lumMod val="95000"/>
                    <a:lumOff val="5000"/>
                  </a:schemeClr>
                </a:solidFill>
                <a:cs typeface="Calibri Light"/>
              </a:rPr>
              <a:t>Staying safe on the job: A shared responsibility</a:t>
            </a:r>
            <a:endParaRPr lang="en-US" dirty="0">
              <a:solidFill>
                <a:schemeClr val="bg1">
                  <a:lumMod val="95000"/>
                  <a:lumOff val="5000"/>
                </a:schemeClr>
              </a:solidFill>
            </a:endParaRPr>
          </a:p>
        </p:txBody>
      </p:sp>
      <p:pic>
        <p:nvPicPr>
          <p:cNvPr id="3" name="Picture 2" descr="35 - Staying safe on the job: A shared responsibility.">
            <a:extLst>
              <a:ext uri="{FF2B5EF4-FFF2-40B4-BE49-F238E27FC236}">
                <a16:creationId xmlns:a16="http://schemas.microsoft.com/office/drawing/2014/main" id="{36DFD1BC-B3E0-41E3-BD0B-EA639E54CD91}"/>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680354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0EAC-7374-44AE-AB3E-D0CCC9978BDD}"/>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36 - Staying safe on the job: A shared responsibility.">
            <a:extLst>
              <a:ext uri="{FF2B5EF4-FFF2-40B4-BE49-F238E27FC236}">
                <a16:creationId xmlns:a16="http://schemas.microsoft.com/office/drawing/2014/main" id="{EBA7ED8F-686C-4A70-90CA-AFF37CFA8D4F}"/>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746280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78FF4-B877-4972-AAB9-0FB4852CD272}"/>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37 - Staying safe on the job: A shared responsibility.">
            <a:extLst>
              <a:ext uri="{FF2B5EF4-FFF2-40B4-BE49-F238E27FC236}">
                <a16:creationId xmlns:a16="http://schemas.microsoft.com/office/drawing/2014/main" id="{572D2E2F-6C43-469B-95DE-EA1E4E602681}"/>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054564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112C3-C0A7-4370-9674-84485BFEC867}"/>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38 - Staying safe on the job: A shared responsibility.">
            <a:extLst>
              <a:ext uri="{FF2B5EF4-FFF2-40B4-BE49-F238E27FC236}">
                <a16:creationId xmlns:a16="http://schemas.microsoft.com/office/drawing/2014/main" id="{0728BBDC-A2BF-41C9-99A7-7BB26D0919A9}"/>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20611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02EB-1FB8-485E-9E1D-45A20878A4E1}"/>
              </a:ext>
            </a:extLst>
          </p:cNvPr>
          <p:cNvSpPr>
            <a:spLocks noGrp="1"/>
          </p:cNvSpPr>
          <p:nvPr>
            <p:ph type="title"/>
          </p:nvPr>
        </p:nvSpPr>
        <p:spPr/>
        <p:txBody>
          <a:bodyPr/>
          <a:lstStyle/>
          <a:p>
            <a:r>
              <a:rPr lang="en-US" dirty="0">
                <a:solidFill>
                  <a:schemeClr val="bg1">
                    <a:lumMod val="95000"/>
                    <a:lumOff val="5000"/>
                  </a:schemeClr>
                </a:solidFill>
                <a:ea typeface="+mj-lt"/>
                <a:cs typeface="+mj-lt"/>
              </a:rPr>
              <a:t>Staying safe on the job: A shared responsibility</a:t>
            </a:r>
            <a:endParaRPr lang="en-US" dirty="0"/>
          </a:p>
        </p:txBody>
      </p:sp>
      <p:pic>
        <p:nvPicPr>
          <p:cNvPr id="3" name="Picture 2" descr="39 - Staying safe on the job: A shared responsibility.">
            <a:extLst>
              <a:ext uri="{FF2B5EF4-FFF2-40B4-BE49-F238E27FC236}">
                <a16:creationId xmlns:a16="http://schemas.microsoft.com/office/drawing/2014/main" id="{B679B2AD-D38D-4476-A09A-B4B0949ACC4E}"/>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961134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5B4D-1804-43CD-B623-4FBAAC59DC3D}"/>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solidFill>
                <a:schemeClr val="bg1">
                  <a:lumMod val="95000"/>
                  <a:lumOff val="5000"/>
                </a:schemeClr>
              </a:solidFill>
            </a:endParaRPr>
          </a:p>
        </p:txBody>
      </p:sp>
      <p:pic>
        <p:nvPicPr>
          <p:cNvPr id="3" name="Picture 2" descr="40 - Personal Protective Equipment (PPE).">
            <a:extLst>
              <a:ext uri="{FF2B5EF4-FFF2-40B4-BE49-F238E27FC236}">
                <a16:creationId xmlns:a16="http://schemas.microsoft.com/office/drawing/2014/main" id="{3A824D46-6814-4515-B796-DA3BCEF78A0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6053947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A4D12-CD67-4C08-942F-6E0883D8104A}"/>
              </a:ext>
            </a:extLst>
          </p:cNvPr>
          <p:cNvSpPr>
            <a:spLocks noGrp="1"/>
          </p:cNvSpPr>
          <p:nvPr>
            <p:ph type="title"/>
          </p:nvPr>
        </p:nvSpPr>
        <p:spPr/>
        <p:txBody>
          <a:bodyPr/>
          <a:lstStyle/>
          <a:p>
            <a:r>
              <a:rPr lang="en-US" dirty="0">
                <a:solidFill>
                  <a:schemeClr val="bg1">
                    <a:lumMod val="95000"/>
                    <a:lumOff val="5000"/>
                  </a:schemeClr>
                </a:solidFill>
                <a:cs typeface="Calibri Light"/>
              </a:rPr>
              <a:t>Personal Protective Equipment (PPE)</a:t>
            </a:r>
            <a:endParaRPr lang="en-US" dirty="0">
              <a:solidFill>
                <a:schemeClr val="bg1">
                  <a:lumMod val="95000"/>
                  <a:lumOff val="5000"/>
                </a:schemeClr>
              </a:solidFill>
            </a:endParaRPr>
          </a:p>
        </p:txBody>
      </p:sp>
      <p:pic>
        <p:nvPicPr>
          <p:cNvPr id="3" name="Picture 2" descr="41 - a female wearing Personal Protective Equipment (PPE).">
            <a:extLst>
              <a:ext uri="{FF2B5EF4-FFF2-40B4-BE49-F238E27FC236}">
                <a16:creationId xmlns:a16="http://schemas.microsoft.com/office/drawing/2014/main" id="{6C825C92-092F-49C6-A744-461E25C7C22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07856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2D584-26BE-4811-A100-057FBD259C8B}"/>
              </a:ext>
            </a:extLst>
          </p:cNvPr>
          <p:cNvSpPr>
            <a:spLocks noGrp="1"/>
          </p:cNvSpPr>
          <p:nvPr>
            <p:ph type="title"/>
          </p:nvPr>
        </p:nvSpPr>
        <p:spPr/>
        <p:txBody>
          <a:bodyPr/>
          <a:lstStyle/>
          <a:p>
            <a:r>
              <a:rPr lang="en-US" dirty="0">
                <a:solidFill>
                  <a:schemeClr val="bg1">
                    <a:lumMod val="95000"/>
                    <a:lumOff val="5000"/>
                  </a:schemeClr>
                </a:solidFill>
                <a:cs typeface="Calibri Light"/>
              </a:rPr>
              <a:t>Personal Protective Equipment (PPE)</a:t>
            </a:r>
            <a:endParaRPr lang="en-US" dirty="0"/>
          </a:p>
        </p:txBody>
      </p:sp>
      <p:pic>
        <p:nvPicPr>
          <p:cNvPr id="3" name="Picture 2" descr="42 - A pair of blue gloves.">
            <a:extLst>
              <a:ext uri="{FF2B5EF4-FFF2-40B4-BE49-F238E27FC236}">
                <a16:creationId xmlns:a16="http://schemas.microsoft.com/office/drawing/2014/main" id="{A9EB8D6D-5B21-42AF-8538-1CD074FD742A}"/>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044656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29985-1244-4353-AAD0-5291DABD344B}"/>
              </a:ext>
            </a:extLst>
          </p:cNvPr>
          <p:cNvSpPr>
            <a:spLocks noGrp="1"/>
          </p:cNvSpPr>
          <p:nvPr>
            <p:ph type="title"/>
          </p:nvPr>
        </p:nvSpPr>
        <p:spPr/>
        <p:txBody>
          <a:bodyPr/>
          <a:lstStyle/>
          <a:p>
            <a:r>
              <a:rPr lang="en-US" dirty="0">
                <a:solidFill>
                  <a:schemeClr val="bg1">
                    <a:lumMod val="95000"/>
                    <a:lumOff val="5000"/>
                  </a:schemeClr>
                </a:solidFill>
                <a:cs typeface="Calibri Light"/>
              </a:rPr>
              <a:t>Personal Protective Equipment (PPE)</a:t>
            </a:r>
            <a:endParaRPr lang="en-US" dirty="0"/>
          </a:p>
        </p:txBody>
      </p:sp>
      <p:pic>
        <p:nvPicPr>
          <p:cNvPr id="3" name="Picture 2" descr="43 - Personal Protective Equipment (PPE).">
            <a:extLst>
              <a:ext uri="{FF2B5EF4-FFF2-40B4-BE49-F238E27FC236}">
                <a16:creationId xmlns:a16="http://schemas.microsoft.com/office/drawing/2014/main" id="{8495E810-4E77-4A66-9536-02855538D8A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01905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3EBA7-BCDC-4CB3-9D2E-F176CECB1013}"/>
              </a:ext>
            </a:extLst>
          </p:cNvPr>
          <p:cNvSpPr>
            <a:spLocks noGrp="1"/>
          </p:cNvSpPr>
          <p:nvPr>
            <p:ph type="title"/>
          </p:nvPr>
        </p:nvSpPr>
        <p:spPr/>
        <p:txBody>
          <a:bodyPr/>
          <a:lstStyle/>
          <a:p>
            <a:r>
              <a:rPr lang="en-US" dirty="0">
                <a:solidFill>
                  <a:schemeClr val="bg1">
                    <a:lumMod val="95000"/>
                    <a:lumOff val="5000"/>
                  </a:schemeClr>
                </a:solidFill>
                <a:cs typeface="Calibri Light"/>
              </a:rPr>
              <a:t>Personal Protective Equipment (PPE)</a:t>
            </a:r>
            <a:endParaRPr lang="en-US" dirty="0"/>
          </a:p>
        </p:txBody>
      </p:sp>
      <p:pic>
        <p:nvPicPr>
          <p:cNvPr id="3" name="Picture 2" descr="44 - A pair of protective eyewear.">
            <a:extLst>
              <a:ext uri="{FF2B5EF4-FFF2-40B4-BE49-F238E27FC236}">
                <a16:creationId xmlns:a16="http://schemas.microsoft.com/office/drawing/2014/main" id="{0278A321-2642-4BE2-8B04-2BFB3BA20995}"/>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84677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02404-A297-412C-8077-FD7FF854579C}"/>
              </a:ext>
            </a:extLst>
          </p:cNvPr>
          <p:cNvSpPr>
            <a:spLocks noGrp="1"/>
          </p:cNvSpPr>
          <p:nvPr>
            <p:ph type="title"/>
          </p:nvPr>
        </p:nvSpPr>
        <p:spPr/>
        <p:txBody>
          <a:bodyPr/>
          <a:lstStyle/>
          <a:p>
            <a:r>
              <a:rPr lang="en-US" dirty="0">
                <a:solidFill>
                  <a:schemeClr val="bg1">
                    <a:lumMod val="95000"/>
                    <a:lumOff val="5000"/>
                  </a:schemeClr>
                </a:solidFill>
                <a:cs typeface="Calibri Light"/>
              </a:rPr>
              <a:t>Personal Protective Equipment (PPE)</a:t>
            </a:r>
            <a:endParaRPr lang="en-US" dirty="0"/>
          </a:p>
        </p:txBody>
      </p:sp>
      <p:pic>
        <p:nvPicPr>
          <p:cNvPr id="3" name="Picture 2" descr="45 - A face mask.">
            <a:extLst>
              <a:ext uri="{FF2B5EF4-FFF2-40B4-BE49-F238E27FC236}">
                <a16:creationId xmlns:a16="http://schemas.microsoft.com/office/drawing/2014/main" id="{85B815B9-0940-4376-8F03-0838F96FAC90}"/>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007762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D1444-DCF7-4217-8C15-051747E84A73}"/>
              </a:ext>
            </a:extLst>
          </p:cNvPr>
          <p:cNvSpPr>
            <a:spLocks noGrp="1"/>
          </p:cNvSpPr>
          <p:nvPr>
            <p:ph type="title"/>
          </p:nvPr>
        </p:nvSpPr>
        <p:spPr/>
        <p:txBody>
          <a:bodyPr/>
          <a:lstStyle/>
          <a:p>
            <a:r>
              <a:rPr lang="en-US" dirty="0">
                <a:solidFill>
                  <a:schemeClr val="bg1">
                    <a:lumMod val="95000"/>
                    <a:lumOff val="5000"/>
                  </a:schemeClr>
                </a:solidFill>
                <a:cs typeface="Calibri Light"/>
              </a:rPr>
              <a:t>Personal Protective Equipment (PPE)</a:t>
            </a:r>
            <a:endParaRPr lang="en-US" dirty="0"/>
          </a:p>
        </p:txBody>
      </p:sp>
      <p:pic>
        <p:nvPicPr>
          <p:cNvPr id="3" name="Picture 2" descr="46 - A pair of pink sneakers with blue shoe covers.">
            <a:extLst>
              <a:ext uri="{FF2B5EF4-FFF2-40B4-BE49-F238E27FC236}">
                <a16:creationId xmlns:a16="http://schemas.microsoft.com/office/drawing/2014/main" id="{1432273C-74FF-424F-9737-CB769487B9B2}"/>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9842378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5C2CD-3D12-48F4-B20A-394D81388D3B}"/>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47 - An American Red Cross pocket mask.">
            <a:extLst>
              <a:ext uri="{FF2B5EF4-FFF2-40B4-BE49-F238E27FC236}">
                <a16:creationId xmlns:a16="http://schemas.microsoft.com/office/drawing/2014/main" id="{FD9309A4-611C-4825-BDD9-C66FC02DB4E6}"/>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6951802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1A8EB-5866-47BB-ABBE-10DAE0FAAAC3}"/>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48 - Personal Protective Equipment (PPE)​.">
            <a:extLst>
              <a:ext uri="{FF2B5EF4-FFF2-40B4-BE49-F238E27FC236}">
                <a16:creationId xmlns:a16="http://schemas.microsoft.com/office/drawing/2014/main" id="{73AB6947-6086-4031-A2A1-BF9E08702A16}"/>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6578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51729-E6F3-40EA-A2C5-5EE06FAF0D18}"/>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49 - Personal Protective Equipment (PPE)​.">
            <a:extLst>
              <a:ext uri="{FF2B5EF4-FFF2-40B4-BE49-F238E27FC236}">
                <a16:creationId xmlns:a16="http://schemas.microsoft.com/office/drawing/2014/main" id="{4A683671-3539-45E0-B6A4-277366D9DEBC}"/>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644641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25D6C-5164-4C2F-A0CD-3743DE9B6651}"/>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50 - Personal Protective Equipment (PPE)​.">
            <a:extLst>
              <a:ext uri="{FF2B5EF4-FFF2-40B4-BE49-F238E27FC236}">
                <a16:creationId xmlns:a16="http://schemas.microsoft.com/office/drawing/2014/main" id="{2A3B9D9D-E494-405F-ACA3-305BE1C5C8E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969784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BC277-EFEE-46FA-8DE4-885AC1019DA7}"/>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51 - Personal Protective Equipment (PPE)​.">
            <a:extLst>
              <a:ext uri="{FF2B5EF4-FFF2-40B4-BE49-F238E27FC236}">
                <a16:creationId xmlns:a16="http://schemas.microsoft.com/office/drawing/2014/main" id="{F23F8C06-600F-4E9B-A8B7-13E8D28E6BD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980261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9AC2-8CF3-4572-BCFA-2F110B0D9153}"/>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52 - A person removing properly gloves from hands.">
            <a:extLst>
              <a:ext uri="{FF2B5EF4-FFF2-40B4-BE49-F238E27FC236}">
                <a16:creationId xmlns:a16="http://schemas.microsoft.com/office/drawing/2014/main" id="{2C7BEDEC-6CFD-4368-9C01-FBF9CB5D5B5A}"/>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265851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3754D-5E84-4F54-965F-04B7AA9AD21F}"/>
              </a:ext>
            </a:extLst>
          </p:cNvPr>
          <p:cNvSpPr>
            <a:spLocks noGrp="1"/>
          </p:cNvSpPr>
          <p:nvPr>
            <p:ph type="title"/>
          </p:nvPr>
        </p:nvSpPr>
        <p:spPr/>
        <p:txBody>
          <a:bodyPr/>
          <a:lstStyle/>
          <a:p>
            <a:r>
              <a:rPr lang="en-US" dirty="0">
                <a:solidFill>
                  <a:schemeClr val="bg1">
                    <a:lumMod val="95000"/>
                    <a:lumOff val="5000"/>
                  </a:schemeClr>
                </a:solidFill>
                <a:ea typeface="+mj-lt"/>
                <a:cs typeface="+mj-lt"/>
              </a:rPr>
              <a:t>Personal Protective Equipment (PPE)</a:t>
            </a:r>
            <a:endParaRPr lang="en-US" dirty="0">
              <a:ea typeface="+mj-lt"/>
              <a:cs typeface="+mj-lt"/>
            </a:endParaRPr>
          </a:p>
          <a:p>
            <a:endParaRPr lang="en-US" dirty="0">
              <a:cs typeface="Calibri Light"/>
            </a:endParaRPr>
          </a:p>
        </p:txBody>
      </p:sp>
      <p:pic>
        <p:nvPicPr>
          <p:cNvPr id="3" name="Picture 2" descr="53 - Personal Protective Equipment (PPE)​ (play video).">
            <a:extLst>
              <a:ext uri="{FF2B5EF4-FFF2-40B4-BE49-F238E27FC236}">
                <a16:creationId xmlns:a16="http://schemas.microsoft.com/office/drawing/2014/main" id="{123EA8A0-BDD2-4642-AA0A-F7DC6D1373A0}"/>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53" descr="Video about Personal Protective Equipment (PPE)." title="Video">
            <a:hlinkClick r:id="" action="ppaction://media"/>
            <a:extLst>
              <a:ext uri="{FF2B5EF4-FFF2-40B4-BE49-F238E27FC236}">
                <a16:creationId xmlns:a16="http://schemas.microsoft.com/office/drawing/2014/main" id="{BEA21CC4-689E-410D-B5C8-2173B28E84E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448767" y="1604865"/>
            <a:ext cx="7575074" cy="4260979"/>
          </a:xfrm>
          <a:prstGeom prst="rect">
            <a:avLst/>
          </a:prstGeom>
        </p:spPr>
      </p:pic>
    </p:spTree>
    <p:extLst>
      <p:ext uri="{BB962C8B-B14F-4D97-AF65-F5344CB8AC3E}">
        <p14:creationId xmlns:p14="http://schemas.microsoft.com/office/powerpoint/2010/main" val="262026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5F2D-7C00-4AB6-9627-BAFB012B245C}"/>
              </a:ext>
            </a:extLst>
          </p:cNvPr>
          <p:cNvSpPr>
            <a:spLocks noGrp="1"/>
          </p:cNvSpPr>
          <p:nvPr>
            <p:ph type="title"/>
          </p:nvPr>
        </p:nvSpPr>
        <p:spPr/>
        <p:txBody>
          <a:bodyPr/>
          <a:lstStyle/>
          <a:p>
            <a:r>
              <a:rPr lang="en-US" dirty="0">
                <a:solidFill>
                  <a:schemeClr val="bg1">
                    <a:lumMod val="95000"/>
                    <a:lumOff val="5000"/>
                  </a:schemeClr>
                </a:solidFill>
                <a:cs typeface="Calibri Light"/>
              </a:rPr>
              <a:t>Hand washing</a:t>
            </a:r>
            <a:endParaRPr lang="en-US" dirty="0">
              <a:solidFill>
                <a:schemeClr val="bg1">
                  <a:lumMod val="95000"/>
                  <a:lumOff val="5000"/>
                </a:schemeClr>
              </a:solidFill>
            </a:endParaRPr>
          </a:p>
        </p:txBody>
      </p:sp>
      <p:pic>
        <p:nvPicPr>
          <p:cNvPr id="3" name="Picture 2" descr="54 - A person washing hands.">
            <a:extLst>
              <a:ext uri="{FF2B5EF4-FFF2-40B4-BE49-F238E27FC236}">
                <a16:creationId xmlns:a16="http://schemas.microsoft.com/office/drawing/2014/main" id="{A5CA9DA1-5AB1-44A1-8FDF-D5367B96E71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664619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1A879-DF3F-4218-BACA-EB285509ABF6}"/>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55 - Hand washing.">
            <a:extLst>
              <a:ext uri="{FF2B5EF4-FFF2-40B4-BE49-F238E27FC236}">
                <a16:creationId xmlns:a16="http://schemas.microsoft.com/office/drawing/2014/main" id="{C9DD669A-8BD3-402E-ABFD-A3C511E82380}"/>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25373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E49F-1E40-460E-8ED3-C7EFDCDA2EE9}"/>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56 - Hand washing.">
            <a:extLst>
              <a:ext uri="{FF2B5EF4-FFF2-40B4-BE49-F238E27FC236}">
                <a16:creationId xmlns:a16="http://schemas.microsoft.com/office/drawing/2014/main" id="{1167BDF9-7BE2-4D8A-A517-7E9DE02B6DFF}"/>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153800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376B-3AFA-4588-9341-4D8651848C20}"/>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57 - Hand washing.">
            <a:extLst>
              <a:ext uri="{FF2B5EF4-FFF2-40B4-BE49-F238E27FC236}">
                <a16:creationId xmlns:a16="http://schemas.microsoft.com/office/drawing/2014/main" id="{AF502484-4FC9-4770-9D1E-A9A5D9ADA84D}"/>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5305584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3718E-6509-4810-973F-4C02A353EB76}"/>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58 - Hand washing.">
            <a:extLst>
              <a:ext uri="{FF2B5EF4-FFF2-40B4-BE49-F238E27FC236}">
                <a16:creationId xmlns:a16="http://schemas.microsoft.com/office/drawing/2014/main" id="{879BDA36-3AAC-4CF7-8A7D-C56EE5822062}"/>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4791466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13A35-FD6D-475C-AF15-439054568942}"/>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59 - Hand washing (play video).">
            <a:extLst>
              <a:ext uri="{FF2B5EF4-FFF2-40B4-BE49-F238E27FC236}">
                <a16:creationId xmlns:a16="http://schemas.microsoft.com/office/drawing/2014/main" id="{830143C1-5114-4D17-9F80-182AD94ACDB3}"/>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59" descr="Video about how to properly wash your hands." title="Video">
            <a:hlinkClick r:id="" action="ppaction://media"/>
            <a:extLst>
              <a:ext uri="{FF2B5EF4-FFF2-40B4-BE49-F238E27FC236}">
                <a16:creationId xmlns:a16="http://schemas.microsoft.com/office/drawing/2014/main" id="{2686A6AB-B403-4941-B33F-C77B7F952DE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450840" y="1606808"/>
            <a:ext cx="7564017" cy="4254759"/>
          </a:xfrm>
          <a:prstGeom prst="rect">
            <a:avLst/>
          </a:prstGeom>
        </p:spPr>
      </p:pic>
    </p:spTree>
    <p:extLst>
      <p:ext uri="{BB962C8B-B14F-4D97-AF65-F5344CB8AC3E}">
        <p14:creationId xmlns:p14="http://schemas.microsoft.com/office/powerpoint/2010/main" val="152211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9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378BD-FC6F-45BB-8F61-00A917E27C5B}"/>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60 - Hand washing.">
            <a:extLst>
              <a:ext uri="{FF2B5EF4-FFF2-40B4-BE49-F238E27FC236}">
                <a16:creationId xmlns:a16="http://schemas.microsoft.com/office/drawing/2014/main" id="{51D57778-CEDB-47C6-8A0D-FCF2687B0B2F}"/>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8062077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9D089-CBBC-46E0-8049-56A2BB3A3F2A}"/>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61 - Hand washing.">
            <a:extLst>
              <a:ext uri="{FF2B5EF4-FFF2-40B4-BE49-F238E27FC236}">
                <a16:creationId xmlns:a16="http://schemas.microsoft.com/office/drawing/2014/main" id="{49D58035-9B8F-499B-8FED-717445D7683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9215090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750A1-BDCC-4312-9036-8D973986ECB4}"/>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p>
        </p:txBody>
      </p:sp>
      <p:pic>
        <p:nvPicPr>
          <p:cNvPr id="3" name="Picture 2" descr="62 - Hand washing.">
            <a:extLst>
              <a:ext uri="{FF2B5EF4-FFF2-40B4-BE49-F238E27FC236}">
                <a16:creationId xmlns:a16="http://schemas.microsoft.com/office/drawing/2014/main" id="{B4170DFE-BE1C-4E0D-A3AC-48DF3D7F04E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4521440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4F5C-80FD-4330-B245-680C42F3E5A5}"/>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63 - Hand washing.">
            <a:extLst>
              <a:ext uri="{FF2B5EF4-FFF2-40B4-BE49-F238E27FC236}">
                <a16:creationId xmlns:a16="http://schemas.microsoft.com/office/drawing/2014/main" id="{ACA2CD92-73C8-4460-A37C-76D0BB1F3941}"/>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661775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8494-D8B6-44E9-8755-4A732CE5D903}"/>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64 - A person using a hand-sanitizer dispenser.">
            <a:extLst>
              <a:ext uri="{FF2B5EF4-FFF2-40B4-BE49-F238E27FC236}">
                <a16:creationId xmlns:a16="http://schemas.microsoft.com/office/drawing/2014/main" id="{CFAD6D5F-E1DB-43D1-AEBC-369B4405794E}"/>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157183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F266-54AC-42BF-9204-DEDAFCAFA8D7}"/>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65 - Hand washing.">
            <a:extLst>
              <a:ext uri="{FF2B5EF4-FFF2-40B4-BE49-F238E27FC236}">
                <a16:creationId xmlns:a16="http://schemas.microsoft.com/office/drawing/2014/main" id="{D9C0BD91-9F37-4226-B6CA-09D76BF8076C}"/>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8862101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37576-480C-489B-BD62-BB9E6AAA9DAE}"/>
              </a:ext>
            </a:extLst>
          </p:cNvPr>
          <p:cNvSpPr>
            <a:spLocks noGrp="1"/>
          </p:cNvSpPr>
          <p:nvPr>
            <p:ph type="title"/>
          </p:nvPr>
        </p:nvSpPr>
        <p:spPr/>
        <p:txBody>
          <a:bodyPr/>
          <a:lstStyle/>
          <a:p>
            <a:r>
              <a:rPr lang="en-US" dirty="0">
                <a:solidFill>
                  <a:schemeClr val="bg1">
                    <a:lumMod val="95000"/>
                    <a:lumOff val="5000"/>
                  </a:schemeClr>
                </a:solidFill>
                <a:ea typeface="+mj-lt"/>
                <a:cs typeface="+mj-lt"/>
              </a:rPr>
              <a:t>Hand washing</a:t>
            </a:r>
            <a:endParaRPr lang="en-US" dirty="0"/>
          </a:p>
        </p:txBody>
      </p:sp>
      <p:pic>
        <p:nvPicPr>
          <p:cNvPr id="3" name="Picture 2" descr="66 - Hand washing.">
            <a:extLst>
              <a:ext uri="{FF2B5EF4-FFF2-40B4-BE49-F238E27FC236}">
                <a16:creationId xmlns:a16="http://schemas.microsoft.com/office/drawing/2014/main" id="{21C1D110-2A9D-45D8-B43C-C64FC723AA0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5275338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12CE-086D-4BC8-AC38-FF756C8AEA4A}"/>
              </a:ext>
            </a:extLst>
          </p:cNvPr>
          <p:cNvSpPr>
            <a:spLocks noGrp="1"/>
          </p:cNvSpPr>
          <p:nvPr>
            <p:ph type="title"/>
          </p:nvPr>
        </p:nvSpPr>
        <p:spPr/>
        <p:txBody>
          <a:bodyPr/>
          <a:lstStyle/>
          <a:p>
            <a:r>
              <a:rPr lang="en-US" dirty="0">
                <a:solidFill>
                  <a:schemeClr val="bg1">
                    <a:lumMod val="95000"/>
                    <a:lumOff val="5000"/>
                  </a:schemeClr>
                </a:solidFill>
                <a:ea typeface="+mj-lt"/>
                <a:cs typeface="+mj-lt"/>
              </a:rPr>
              <a:t>Maintaining a safe environment</a:t>
            </a:r>
            <a:endParaRPr lang="en-US" dirty="0">
              <a:solidFill>
                <a:schemeClr val="bg1">
                  <a:lumMod val="95000"/>
                  <a:lumOff val="5000"/>
                </a:schemeClr>
              </a:solidFill>
            </a:endParaRPr>
          </a:p>
        </p:txBody>
      </p:sp>
      <p:pic>
        <p:nvPicPr>
          <p:cNvPr id="3" name="Picture 2" descr="67 - Maintaining a safe environment.">
            <a:extLst>
              <a:ext uri="{FF2B5EF4-FFF2-40B4-BE49-F238E27FC236}">
                <a16:creationId xmlns:a16="http://schemas.microsoft.com/office/drawing/2014/main" id="{A6A1CC89-A536-445E-8EE2-92BB43772FC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674804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6645-E3BE-4B78-AAE2-445210A15909}"/>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68 - A male cleaning an ambulance equipment.">
            <a:extLst>
              <a:ext uri="{FF2B5EF4-FFF2-40B4-BE49-F238E27FC236}">
                <a16:creationId xmlns:a16="http://schemas.microsoft.com/office/drawing/2014/main" id="{B9C715EA-AA02-4817-9359-9C26304DA07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7959784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AAAF-A428-40A6-9002-66516DD84DCB}"/>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69 - A red biohazard container.">
            <a:extLst>
              <a:ext uri="{FF2B5EF4-FFF2-40B4-BE49-F238E27FC236}">
                <a16:creationId xmlns:a16="http://schemas.microsoft.com/office/drawing/2014/main" id="{0FD228B3-05C4-4CA9-89A5-319019BD92AA}"/>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053351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E4FA3-FB74-47CF-81D3-4A9C354B70A4}"/>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0 - A broken glass with red liquid.">
            <a:extLst>
              <a:ext uri="{FF2B5EF4-FFF2-40B4-BE49-F238E27FC236}">
                <a16:creationId xmlns:a16="http://schemas.microsoft.com/office/drawing/2014/main" id="{C37DE90F-31D2-4750-AE9A-21AF07D29CE1}"/>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2730611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893CE-6A22-44B4-8B91-25E58B346687}"/>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1 - A white biohazard container.">
            <a:extLst>
              <a:ext uri="{FF2B5EF4-FFF2-40B4-BE49-F238E27FC236}">
                <a16:creationId xmlns:a16="http://schemas.microsoft.com/office/drawing/2014/main" id="{90AD206E-D6E9-42A4-97E2-8E46F2D31BAB}"/>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7864808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93F3E-D79A-49BB-AD0C-BD4119B666CF}"/>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2 - Maintaining a safe environment.">
            <a:extLst>
              <a:ext uri="{FF2B5EF4-FFF2-40B4-BE49-F238E27FC236}">
                <a16:creationId xmlns:a16="http://schemas.microsoft.com/office/drawing/2014/main" id="{7CAC1160-8E51-42B3-9A20-EF50D6B847AE}"/>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0435620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2E38-3220-4A15-920A-D0533F31483B}"/>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3 - Maintaining a safe environment.">
            <a:extLst>
              <a:ext uri="{FF2B5EF4-FFF2-40B4-BE49-F238E27FC236}">
                <a16:creationId xmlns:a16="http://schemas.microsoft.com/office/drawing/2014/main" id="{68C3CD75-A8B9-4CE8-B051-2419FC00E748}"/>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7811894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2B346-1BF5-484A-89AB-F083984C7D0C}"/>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4 - Maintaining a safe environment.">
            <a:extLst>
              <a:ext uri="{FF2B5EF4-FFF2-40B4-BE49-F238E27FC236}">
                <a16:creationId xmlns:a16="http://schemas.microsoft.com/office/drawing/2014/main" id="{03FC2A20-DFB1-4853-A67B-20709FCC5A7E}"/>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73822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90306-564F-426C-8950-684703803DEF}"/>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5 - A person cleaning up blood, wearing protective wear.">
            <a:extLst>
              <a:ext uri="{FF2B5EF4-FFF2-40B4-BE49-F238E27FC236}">
                <a16:creationId xmlns:a16="http://schemas.microsoft.com/office/drawing/2014/main" id="{84D7DC3C-DA80-4476-AC60-13247571AA49}"/>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6638809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B3F53-1EFB-427B-9997-0F757430A6EC}"/>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6 - Maintaining a safe environment (play video).">
            <a:extLst>
              <a:ext uri="{FF2B5EF4-FFF2-40B4-BE49-F238E27FC236}">
                <a16:creationId xmlns:a16="http://schemas.microsoft.com/office/drawing/2014/main" id="{2576DB38-1C4E-4A27-8C0F-1CBBA0EE669C}"/>
              </a:ext>
            </a:extLst>
          </p:cNvPr>
          <p:cNvPicPr>
            <a:picLocks noGrp="1" noChangeAspect="1"/>
          </p:cNvPicPr>
          <p:nvPr isPhoto="1"/>
        </p:nvPicPr>
        <p:blipFill>
          <a:blip r:embed="rId5">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4" name="76" descr="Video about how to maintain a safe environment." title="Video">
            <a:hlinkClick r:id="" action="ppaction://media"/>
            <a:extLst>
              <a:ext uri="{FF2B5EF4-FFF2-40B4-BE49-F238E27FC236}">
                <a16:creationId xmlns:a16="http://schemas.microsoft.com/office/drawing/2014/main" id="{BD5333D0-F6EA-406F-B0F6-17920E4BE2C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438400" y="1602531"/>
            <a:ext cx="7582678" cy="4265257"/>
          </a:xfrm>
          <a:prstGeom prst="rect">
            <a:avLst/>
          </a:prstGeom>
        </p:spPr>
      </p:pic>
    </p:spTree>
    <p:extLst>
      <p:ext uri="{BB962C8B-B14F-4D97-AF65-F5344CB8AC3E}">
        <p14:creationId xmlns:p14="http://schemas.microsoft.com/office/powerpoint/2010/main" val="355091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9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3F13-582C-4C40-AD28-E2CEBF1DA104}"/>
              </a:ext>
            </a:extLst>
          </p:cNvPr>
          <p:cNvSpPr>
            <a:spLocks noGrp="1"/>
          </p:cNvSpPr>
          <p:nvPr>
            <p:ph type="title"/>
          </p:nvPr>
        </p:nvSpPr>
        <p:spPr/>
        <p:txBody>
          <a:bodyPr/>
          <a:lstStyle/>
          <a:p>
            <a:r>
              <a:rPr lang="en-US" dirty="0">
                <a:solidFill>
                  <a:schemeClr val="bg1">
                    <a:lumMod val="95000"/>
                    <a:lumOff val="5000"/>
                  </a:schemeClr>
                </a:solidFill>
                <a:cs typeface="Calibri Light"/>
              </a:rPr>
              <a:t>Maintaining a safe environment</a:t>
            </a:r>
            <a:endParaRPr lang="en-US" dirty="0"/>
          </a:p>
        </p:txBody>
      </p:sp>
      <p:pic>
        <p:nvPicPr>
          <p:cNvPr id="3" name="Picture 2" descr="77 - Maintaining a safe environment.">
            <a:extLst>
              <a:ext uri="{FF2B5EF4-FFF2-40B4-BE49-F238E27FC236}">
                <a16:creationId xmlns:a16="http://schemas.microsoft.com/office/drawing/2014/main" id="{B0DDE9CA-C7D4-4A1E-80A9-4072B5EE49E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6126143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D2F1-CEE2-4A03-9062-CA415F052B09}"/>
              </a:ext>
            </a:extLst>
          </p:cNvPr>
          <p:cNvSpPr>
            <a:spLocks noGrp="1"/>
          </p:cNvSpPr>
          <p:nvPr>
            <p:ph type="title"/>
          </p:nvPr>
        </p:nvSpPr>
        <p:spPr/>
        <p:txBody>
          <a:bodyPr/>
          <a:lstStyle/>
          <a:p>
            <a:r>
              <a:rPr lang="en-US" dirty="0">
                <a:solidFill>
                  <a:schemeClr val="bg1">
                    <a:lumMod val="95000"/>
                    <a:lumOff val="5000"/>
                  </a:schemeClr>
                </a:solidFill>
                <a:cs typeface="Calibri Light"/>
              </a:rPr>
              <a:t>If a exposure incident occurs</a:t>
            </a:r>
            <a:endParaRPr lang="en-US" dirty="0">
              <a:solidFill>
                <a:schemeClr val="bg1">
                  <a:lumMod val="95000"/>
                  <a:lumOff val="5000"/>
                </a:schemeClr>
              </a:solidFill>
            </a:endParaRPr>
          </a:p>
        </p:txBody>
      </p:sp>
      <p:pic>
        <p:nvPicPr>
          <p:cNvPr id="3" name="Picture 2" descr="78 - What to do if an exposure incident occurs.">
            <a:extLst>
              <a:ext uri="{FF2B5EF4-FFF2-40B4-BE49-F238E27FC236}">
                <a16:creationId xmlns:a16="http://schemas.microsoft.com/office/drawing/2014/main" id="{C696EB72-BD19-41CF-9C62-A4EFFF192EC6}"/>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1316539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1E19D-8413-4B31-B745-DD09DD6036DC}"/>
              </a:ext>
            </a:extLst>
          </p:cNvPr>
          <p:cNvSpPr>
            <a:spLocks noGrp="1"/>
          </p:cNvSpPr>
          <p:nvPr>
            <p:ph type="title"/>
          </p:nvPr>
        </p:nvSpPr>
        <p:spPr/>
        <p:txBody>
          <a:bodyPr/>
          <a:lstStyle/>
          <a:p>
            <a:r>
              <a:rPr lang="en-US" dirty="0">
                <a:solidFill>
                  <a:schemeClr val="bg1">
                    <a:lumMod val="95000"/>
                    <a:lumOff val="5000"/>
                  </a:schemeClr>
                </a:solidFill>
                <a:ea typeface="+mj-lt"/>
                <a:cs typeface="+mj-lt"/>
              </a:rPr>
              <a:t>If a exposure incident occurs</a:t>
            </a:r>
            <a:endParaRPr lang="en-US" dirty="0">
              <a:solidFill>
                <a:schemeClr val="bg1">
                  <a:lumMod val="95000"/>
                  <a:lumOff val="5000"/>
                </a:schemeClr>
              </a:solidFill>
            </a:endParaRPr>
          </a:p>
        </p:txBody>
      </p:sp>
      <p:pic>
        <p:nvPicPr>
          <p:cNvPr id="3" name="Picture 2" descr="79 - If a exposure incident occurs.">
            <a:extLst>
              <a:ext uri="{FF2B5EF4-FFF2-40B4-BE49-F238E27FC236}">
                <a16:creationId xmlns:a16="http://schemas.microsoft.com/office/drawing/2014/main" id="{AF39DEFD-BABC-4800-9390-B8000DB7CAD4}"/>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4808431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EBEAF-3CB3-4807-B153-BCBF2580F405}"/>
              </a:ext>
            </a:extLst>
          </p:cNvPr>
          <p:cNvSpPr>
            <a:spLocks noGrp="1"/>
          </p:cNvSpPr>
          <p:nvPr>
            <p:ph type="title"/>
          </p:nvPr>
        </p:nvSpPr>
        <p:spPr/>
        <p:txBody>
          <a:bodyPr/>
          <a:lstStyle/>
          <a:p>
            <a:r>
              <a:rPr lang="en-US" dirty="0">
                <a:solidFill>
                  <a:schemeClr val="bg1">
                    <a:lumMod val="95000"/>
                    <a:lumOff val="5000"/>
                  </a:schemeClr>
                </a:solidFill>
                <a:ea typeface="+mj-lt"/>
                <a:cs typeface="+mj-lt"/>
              </a:rPr>
              <a:t>If a exposure incident occurs</a:t>
            </a:r>
            <a:endParaRPr lang="en-US" dirty="0"/>
          </a:p>
        </p:txBody>
      </p:sp>
      <p:pic>
        <p:nvPicPr>
          <p:cNvPr id="3" name="Picture 2" descr="80 - If a exposure incident occurs.">
            <a:extLst>
              <a:ext uri="{FF2B5EF4-FFF2-40B4-BE49-F238E27FC236}">
                <a16:creationId xmlns:a16="http://schemas.microsoft.com/office/drawing/2014/main" id="{F782D477-7FEE-4F2F-BD20-F0848B36FE9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0187935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4109-EB9A-41DB-A244-58F7100F24DB}"/>
              </a:ext>
            </a:extLst>
          </p:cNvPr>
          <p:cNvSpPr>
            <a:spLocks noGrp="1"/>
          </p:cNvSpPr>
          <p:nvPr>
            <p:ph type="title"/>
          </p:nvPr>
        </p:nvSpPr>
        <p:spPr/>
        <p:txBody>
          <a:bodyPr/>
          <a:lstStyle/>
          <a:p>
            <a:r>
              <a:rPr lang="en-US" dirty="0">
                <a:solidFill>
                  <a:schemeClr val="bg1">
                    <a:lumMod val="95000"/>
                    <a:lumOff val="5000"/>
                  </a:schemeClr>
                </a:solidFill>
                <a:ea typeface="+mj-lt"/>
                <a:cs typeface="+mj-lt"/>
              </a:rPr>
              <a:t>If a exposure incident occurs</a:t>
            </a:r>
            <a:endParaRPr lang="en-US" dirty="0"/>
          </a:p>
        </p:txBody>
      </p:sp>
      <p:pic>
        <p:nvPicPr>
          <p:cNvPr id="3" name="Picture 2" descr="81 - Two females talking to each other.">
            <a:extLst>
              <a:ext uri="{FF2B5EF4-FFF2-40B4-BE49-F238E27FC236}">
                <a16:creationId xmlns:a16="http://schemas.microsoft.com/office/drawing/2014/main" id="{C5BC11EA-BA88-433E-93AF-A09AAD341D17}"/>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0471766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EDA7-8244-425F-B66C-BDD4C9A92DBD}"/>
              </a:ext>
            </a:extLst>
          </p:cNvPr>
          <p:cNvSpPr>
            <a:spLocks noGrp="1"/>
          </p:cNvSpPr>
          <p:nvPr>
            <p:ph type="title"/>
          </p:nvPr>
        </p:nvSpPr>
        <p:spPr/>
        <p:txBody>
          <a:bodyPr/>
          <a:lstStyle/>
          <a:p>
            <a:r>
              <a:rPr lang="en-US" dirty="0">
                <a:solidFill>
                  <a:schemeClr val="bg1">
                    <a:lumMod val="95000"/>
                    <a:lumOff val="5000"/>
                  </a:schemeClr>
                </a:solidFill>
                <a:cs typeface="Calibri Light"/>
              </a:rPr>
              <a:t>Course wrap-up</a:t>
            </a:r>
            <a:endParaRPr lang="en-US" dirty="0">
              <a:solidFill>
                <a:schemeClr val="bg1">
                  <a:lumMod val="95000"/>
                  <a:lumOff val="5000"/>
                </a:schemeClr>
              </a:solidFill>
            </a:endParaRPr>
          </a:p>
        </p:txBody>
      </p:sp>
      <p:pic>
        <p:nvPicPr>
          <p:cNvPr id="3" name="Picture 2" descr="82 - Dice showing the number 6.">
            <a:extLst>
              <a:ext uri="{FF2B5EF4-FFF2-40B4-BE49-F238E27FC236}">
                <a16:creationId xmlns:a16="http://schemas.microsoft.com/office/drawing/2014/main" id="{3A4C91D0-9DA3-4FC4-B836-998821511FF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571606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B2ECF-FCF1-49E5-BC03-2368124357CD}"/>
              </a:ext>
            </a:extLst>
          </p:cNvPr>
          <p:cNvSpPr>
            <a:spLocks noGrp="1"/>
          </p:cNvSpPr>
          <p:nvPr>
            <p:ph type="title"/>
          </p:nvPr>
        </p:nvSpPr>
        <p:spPr/>
        <p:txBody>
          <a:bodyPr/>
          <a:lstStyle/>
          <a:p>
            <a:r>
              <a:rPr lang="en-US" dirty="0">
                <a:solidFill>
                  <a:schemeClr val="bg1">
                    <a:lumMod val="95000"/>
                    <a:lumOff val="5000"/>
                  </a:schemeClr>
                </a:solidFill>
                <a:ea typeface="+mj-lt"/>
                <a:cs typeface="+mj-lt"/>
              </a:rPr>
              <a:t>Course wrap-up</a:t>
            </a:r>
            <a:endParaRPr lang="en-US" dirty="0"/>
          </a:p>
        </p:txBody>
      </p:sp>
      <p:pic>
        <p:nvPicPr>
          <p:cNvPr id="4" name="Picture 4" descr="Course Wrap-up, email ehs@farmingdale.edu to make your course completion certificate request.">
            <a:extLst>
              <a:ext uri="{FF2B5EF4-FFF2-40B4-BE49-F238E27FC236}">
                <a16:creationId xmlns:a16="http://schemas.microsoft.com/office/drawing/2014/main" id="{86C733E6-71DB-4457-8040-D9030EEA93BC}"/>
              </a:ext>
            </a:extLst>
          </p:cNvPr>
          <p:cNvPicPr>
            <a:picLocks noChangeAspect="1"/>
          </p:cNvPicPr>
          <p:nvPr/>
        </p:nvPicPr>
        <p:blipFill>
          <a:blip r:embed="rId3"/>
          <a:stretch>
            <a:fillRect/>
          </a:stretch>
        </p:blipFill>
        <p:spPr>
          <a:xfrm>
            <a:off x="1508502" y="-1937"/>
            <a:ext cx="9174995" cy="6861873"/>
          </a:xfrm>
          <a:prstGeom prst="rect">
            <a:avLst/>
          </a:prstGeom>
        </p:spPr>
      </p:pic>
    </p:spTree>
    <p:extLst>
      <p:ext uri="{BB962C8B-B14F-4D97-AF65-F5344CB8AC3E}">
        <p14:creationId xmlns:p14="http://schemas.microsoft.com/office/powerpoint/2010/main" val="3208600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5223</Words>
  <Application>Microsoft Office PowerPoint</Application>
  <PresentationFormat>Widescreen</PresentationFormat>
  <Paragraphs>491</Paragraphs>
  <Slides>84</Slides>
  <Notes>84</Notes>
  <HiddenSlides>0</HiddenSlides>
  <MMClips>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Calibri</vt:lpstr>
      <vt:lpstr>Calibri Light</vt:lpstr>
      <vt:lpstr>Office Theme</vt:lpstr>
      <vt:lpstr>Bloodborne Pathogens Training, course presentation</vt:lpstr>
      <vt:lpstr>Purpose of the Course</vt:lpstr>
      <vt:lpstr>Purpose of the Course, continuation</vt:lpstr>
      <vt:lpstr>Purpose of the Course, 3</vt:lpstr>
      <vt:lpstr>Bloodborne Pathogens: Knowledge is your first defense</vt:lpstr>
      <vt:lpstr>The chain of infection</vt:lpstr>
      <vt:lpstr>The Chain of Infection</vt:lpstr>
      <vt:lpstr>Bloodborne Pathogens</vt:lpstr>
      <vt:lpstr>Bloodborne Pathogens 2</vt:lpstr>
      <vt:lpstr>Bloodborne Pathogens</vt:lpstr>
      <vt:lpstr>Bloodborne Pathogens 3</vt:lpstr>
      <vt:lpstr>Bloodborne Pathogens 4</vt:lpstr>
      <vt:lpstr>Bloodborne Pathogens 5</vt:lpstr>
      <vt:lpstr>Bloodborne Pathogens 6</vt:lpstr>
      <vt:lpstr>Bloodborne Pathogens 7</vt:lpstr>
      <vt:lpstr>Bloodborne Pathogens 8</vt:lpstr>
      <vt:lpstr>Bloodborne Pathogens 9</vt:lpstr>
      <vt:lpstr>Bloodborne pathogens 10</vt:lpstr>
      <vt:lpstr>Bloodborne pathogens 11</vt:lpstr>
      <vt:lpstr>Bloodborne pathogens</vt:lpstr>
      <vt:lpstr>Bloodborne pathogens 12</vt:lpstr>
      <vt:lpstr>Bloodborne pathogens: Risk or Not? Activity</vt:lpstr>
      <vt:lpstr>Bloodborne pathogens: Risk or Not? Activity</vt:lpstr>
      <vt:lpstr>Bloodborne pathogens: Risk or Not? Activity</vt:lpstr>
      <vt:lpstr>Bloodborne pathogens: Risk or Not? Activity</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 </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vt:lpstr>
      <vt:lpstr>Staying safe on the job: A shared responsibility</vt:lpstr>
      <vt:lpstr>Personal Protective Equipment (PPE)</vt:lpstr>
      <vt:lpstr>Personal Protective Equipment (PPE)</vt:lpstr>
      <vt:lpstr>Personal Protective Equipment (PPE)</vt:lpstr>
      <vt:lpstr>Personal Protective Equipment (PPE)</vt:lpstr>
      <vt:lpstr>Personal Protective Equipment (PPE)</vt:lpstr>
      <vt:lpstr>Personal Protective Equipment (PPE)</vt:lpstr>
      <vt:lpstr>Personal Protective Equipment (PPE)</vt:lpstr>
      <vt:lpstr>Personal Protective Equipment (PPE) </vt:lpstr>
      <vt:lpstr>Personal Protective Equipment (PPE) </vt:lpstr>
      <vt:lpstr>Personal Protective Equipment (PPE) </vt:lpstr>
      <vt:lpstr>Personal Protective Equipment (PPE) </vt:lpstr>
      <vt:lpstr>Personal Protective Equipment (PPE) </vt:lpstr>
      <vt:lpstr>Personal Protective Equipment (PPE) </vt:lpstr>
      <vt:lpstr>Personal Protective Equipment (PPE) </vt:lpstr>
      <vt:lpstr>Hand washing</vt:lpstr>
      <vt:lpstr>Hand washing</vt:lpstr>
      <vt:lpstr>Hand washing</vt:lpstr>
      <vt:lpstr>Hand washing</vt:lpstr>
      <vt:lpstr>Hand washing</vt:lpstr>
      <vt:lpstr>Hand washing</vt:lpstr>
      <vt:lpstr>Hand washing</vt:lpstr>
      <vt:lpstr>Hand washing</vt:lpstr>
      <vt:lpstr>Hand washing</vt:lpstr>
      <vt:lpstr>Hand washing</vt:lpstr>
      <vt:lpstr>Hand washing</vt:lpstr>
      <vt:lpstr>Hand washing</vt:lpstr>
      <vt:lpstr>Hand washing</vt:lpstr>
      <vt:lpstr>Maintaining a safe environment</vt:lpstr>
      <vt:lpstr>Maintaining a safe environment</vt:lpstr>
      <vt:lpstr>Maintaining a safe environment</vt:lpstr>
      <vt:lpstr>Maintaining a safe environment</vt:lpstr>
      <vt:lpstr>Maintaining a safe environment</vt:lpstr>
      <vt:lpstr>Maintaining a safe environment</vt:lpstr>
      <vt:lpstr>Maintaining a safe environment</vt:lpstr>
      <vt:lpstr>Maintaining a safe environment</vt:lpstr>
      <vt:lpstr>Maintaining a safe environment</vt:lpstr>
      <vt:lpstr>Maintaining a safe environment</vt:lpstr>
      <vt:lpstr>Maintaining a safe environment</vt:lpstr>
      <vt:lpstr>If a exposure incident occurs</vt:lpstr>
      <vt:lpstr>If a exposure incident occurs</vt:lpstr>
      <vt:lpstr>If a exposure incident occurs</vt:lpstr>
      <vt:lpstr>If a exposure incident occurs</vt:lpstr>
      <vt:lpstr>Course wrap-up</vt:lpstr>
      <vt:lpstr>Course wrap-up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Nicholas A Raia</dc:creator>
  <cp:lastModifiedBy>Jeff Carter</cp:lastModifiedBy>
  <cp:revision>1063</cp:revision>
  <dcterms:created xsi:type="dcterms:W3CDTF">2021-07-27T15:33:53Z</dcterms:created>
  <dcterms:modified xsi:type="dcterms:W3CDTF">2021-09-21T13:52:35Z</dcterms:modified>
</cp:coreProperties>
</file>